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1"/>
  </p:notesMasterIdLst>
  <p:sldIdLst>
    <p:sldId id="292" r:id="rId2"/>
    <p:sldId id="293" r:id="rId3"/>
    <p:sldId id="294" r:id="rId4"/>
    <p:sldId id="295" r:id="rId5"/>
    <p:sldId id="296" r:id="rId6"/>
    <p:sldId id="297" r:id="rId7"/>
    <p:sldId id="298" r:id="rId8"/>
    <p:sldId id="299" r:id="rId9"/>
    <p:sldId id="300" r:id="rId10"/>
    <p:sldId id="301" r:id="rId11"/>
    <p:sldId id="302" r:id="rId12"/>
    <p:sldId id="303" r:id="rId13"/>
    <p:sldId id="304" r:id="rId14"/>
    <p:sldId id="305" r:id="rId15"/>
    <p:sldId id="306" r:id="rId16"/>
    <p:sldId id="307" r:id="rId17"/>
    <p:sldId id="308" r:id="rId18"/>
    <p:sldId id="309" r:id="rId19"/>
    <p:sldId id="310" r:id="rId20"/>
    <p:sldId id="311" r:id="rId21"/>
    <p:sldId id="312" r:id="rId22"/>
    <p:sldId id="313" r:id="rId23"/>
    <p:sldId id="314" r:id="rId24"/>
    <p:sldId id="315" r:id="rId25"/>
    <p:sldId id="316" r:id="rId26"/>
    <p:sldId id="317" r:id="rId27"/>
    <p:sldId id="318" r:id="rId28"/>
    <p:sldId id="319" r:id="rId29"/>
    <p:sldId id="320" r:id="rId30"/>
    <p:sldId id="321" r:id="rId31"/>
    <p:sldId id="322" r:id="rId32"/>
    <p:sldId id="323" r:id="rId33"/>
    <p:sldId id="324" r:id="rId34"/>
    <p:sldId id="325" r:id="rId35"/>
    <p:sldId id="326" r:id="rId36"/>
    <p:sldId id="327" r:id="rId37"/>
    <p:sldId id="328" r:id="rId38"/>
    <p:sldId id="329" r:id="rId39"/>
    <p:sldId id="330" r:id="rId40"/>
    <p:sldId id="331" r:id="rId41"/>
    <p:sldId id="332" r:id="rId42"/>
    <p:sldId id="333" r:id="rId43"/>
    <p:sldId id="334" r:id="rId44"/>
    <p:sldId id="335" r:id="rId45"/>
    <p:sldId id="336" r:id="rId46"/>
    <p:sldId id="337" r:id="rId47"/>
    <p:sldId id="338" r:id="rId48"/>
    <p:sldId id="339" r:id="rId49"/>
    <p:sldId id="340" r:id="rId50"/>
  </p:sldIdLst>
  <p:sldSz cx="9144000" cy="6858000" type="screen4x3"/>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5050"/>
    <a:srgbClr val="811B6B"/>
    <a:srgbClr val="FFFF66"/>
    <a:srgbClr val="853B60"/>
    <a:srgbClr val="F0BE30"/>
  </p:clrMru>
</p:presentationPr>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17" autoAdjust="0"/>
    <p:restoredTop sz="81849" autoAdjust="0"/>
  </p:normalViewPr>
  <p:slideViewPr>
    <p:cSldViewPr>
      <p:cViewPr varScale="1">
        <p:scale>
          <a:sx n="86" d="100"/>
          <a:sy n="86" d="100"/>
        </p:scale>
        <p:origin x="-702"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0ECF19-D002-492B-A981-1F473E3BDFB7}" type="datetimeFigureOut">
              <a:rPr lang="pl-PL" smtClean="0"/>
              <a:pPr/>
              <a:t>2012-11-30</a:t>
            </a:fld>
            <a:endParaRPr lang="pl-PL"/>
          </a:p>
        </p:txBody>
      </p:sp>
      <p:sp>
        <p:nvSpPr>
          <p:cNvPr id="4" name="Symbol zastępczy obrazu slajd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6" name="Symbol zastępczy stopki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4CA0573-733A-4073-8DE4-14D629CCE846}" type="slidenum">
              <a:rPr lang="pl-PL" smtClean="0"/>
              <a:pPr/>
              <a:t>‹#›</a:t>
            </a:fld>
            <a:endParaRPr lang="pl-P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ymbol zastępczy obrazu slajdu 1"/>
          <p:cNvSpPr>
            <a:spLocks noGrp="1" noRot="1" noChangeAspect="1" noTextEdit="1"/>
          </p:cNvSpPr>
          <p:nvPr>
            <p:ph type="sldImg"/>
          </p:nvPr>
        </p:nvSpPr>
        <p:spPr bwMode="auto">
          <a:noFill/>
          <a:ln>
            <a:solidFill>
              <a:srgbClr val="000000"/>
            </a:solidFill>
            <a:miter lim="800000"/>
            <a:headEnd/>
            <a:tailEnd/>
          </a:ln>
        </p:spPr>
      </p:sp>
      <p:sp>
        <p:nvSpPr>
          <p:cNvPr id="54275" name="Symbol zastępczy notatek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pl-PL" b="1" dirty="0" smtClean="0">
                <a:solidFill>
                  <a:schemeClr val="bg1"/>
                </a:solidFill>
              </a:rPr>
              <a:t>art. 922 § 1 Kodeksu cywilnego</a:t>
            </a:r>
          </a:p>
          <a:p>
            <a:pPr eaLnBrk="1" hangingPunct="1">
              <a:spcBef>
                <a:spcPct val="0"/>
              </a:spcBef>
            </a:pPr>
            <a:r>
              <a:rPr lang="pl-PL" dirty="0" smtClean="0">
                <a:solidFill>
                  <a:schemeClr val="bg1"/>
                </a:solidFill>
              </a:rPr>
              <a:t>Prawa i obowiązki majątkowe zmarłego przechodzą z chwilą jego śmierci na jedną lub kilka osób (…)</a:t>
            </a:r>
          </a:p>
          <a:p>
            <a:pPr eaLnBrk="1" hangingPunct="1">
              <a:spcBef>
                <a:spcPct val="0"/>
              </a:spcBef>
            </a:pPr>
            <a:endParaRPr lang="pl-PL" b="1" dirty="0" smtClean="0">
              <a:solidFill>
                <a:schemeClr val="bg1"/>
              </a:solidFill>
            </a:endParaRPr>
          </a:p>
          <a:p>
            <a:pPr eaLnBrk="1" hangingPunct="1">
              <a:spcBef>
                <a:spcPct val="0"/>
              </a:spcBef>
            </a:pPr>
            <a:r>
              <a:rPr lang="pl-PL" b="1" dirty="0" smtClean="0">
                <a:solidFill>
                  <a:schemeClr val="bg1"/>
                </a:solidFill>
              </a:rPr>
              <a:t>art. 924 Kodeksu cywilnego</a:t>
            </a:r>
          </a:p>
          <a:p>
            <a:pPr eaLnBrk="1" hangingPunct="1">
              <a:spcBef>
                <a:spcPct val="0"/>
              </a:spcBef>
            </a:pPr>
            <a:r>
              <a:rPr lang="pl-PL" dirty="0" smtClean="0">
                <a:solidFill>
                  <a:schemeClr val="bg1"/>
                </a:solidFill>
              </a:rPr>
              <a:t>Spadek otwiera się z chwilą śmierci spadkodawcy.</a:t>
            </a:r>
          </a:p>
          <a:p>
            <a:pPr eaLnBrk="1" hangingPunct="1">
              <a:spcBef>
                <a:spcPct val="0"/>
              </a:spcBef>
            </a:pPr>
            <a:endParaRPr lang="pl-PL" b="1" dirty="0" smtClean="0">
              <a:solidFill>
                <a:schemeClr val="bg1"/>
              </a:solidFill>
            </a:endParaRPr>
          </a:p>
          <a:p>
            <a:pPr eaLnBrk="1" hangingPunct="1">
              <a:spcBef>
                <a:spcPct val="0"/>
              </a:spcBef>
            </a:pPr>
            <a:r>
              <a:rPr lang="pl-PL" b="1" dirty="0" smtClean="0">
                <a:solidFill>
                  <a:schemeClr val="bg1"/>
                </a:solidFill>
              </a:rPr>
              <a:t>art. 925 Kodeksu cywilnego</a:t>
            </a:r>
          </a:p>
          <a:p>
            <a:pPr eaLnBrk="1" hangingPunct="1">
              <a:spcBef>
                <a:spcPct val="0"/>
              </a:spcBef>
            </a:pPr>
            <a:r>
              <a:rPr lang="pl-PL" u="none" dirty="0" smtClean="0">
                <a:solidFill>
                  <a:schemeClr val="bg1"/>
                </a:solidFill>
              </a:rPr>
              <a:t>Spadkobierca nabywa spadek z chwilą otwarcia spadku.</a:t>
            </a:r>
          </a:p>
          <a:p>
            <a:pPr eaLnBrk="1" hangingPunct="1">
              <a:spcBef>
                <a:spcPct val="0"/>
              </a:spcBef>
            </a:pPr>
            <a:endParaRPr lang="pl-PL" u="sng" dirty="0" smtClean="0">
              <a:solidFill>
                <a:schemeClr val="bg1"/>
              </a:solidFill>
            </a:endParaRPr>
          </a:p>
          <a:p>
            <a:pPr eaLnBrk="1" hangingPunct="1">
              <a:spcBef>
                <a:spcPct val="0"/>
              </a:spcBef>
            </a:pPr>
            <a:r>
              <a:rPr lang="pl-PL" b="1" dirty="0" smtClean="0">
                <a:solidFill>
                  <a:schemeClr val="tx2"/>
                </a:solidFill>
              </a:rPr>
              <a:t>Potomek</a:t>
            </a:r>
            <a:r>
              <a:rPr lang="pl-PL" dirty="0" smtClean="0">
                <a:solidFill>
                  <a:schemeClr val="tx2"/>
                </a:solidFill>
              </a:rPr>
              <a:t> , np. syn – wnuk – prawnuk;</a:t>
            </a:r>
          </a:p>
          <a:p>
            <a:pPr eaLnBrk="1" hangingPunct="1">
              <a:spcBef>
                <a:spcPct val="0"/>
              </a:spcBef>
            </a:pPr>
            <a:r>
              <a:rPr lang="pl-PL" b="1" dirty="0" smtClean="0"/>
              <a:t>P</a:t>
            </a:r>
            <a:r>
              <a:rPr lang="pl-PL" b="1" dirty="0" smtClean="0">
                <a:solidFill>
                  <a:schemeClr val="tx2"/>
                </a:solidFill>
              </a:rPr>
              <a:t>rzodek</a:t>
            </a:r>
            <a:r>
              <a:rPr lang="pl-PL" dirty="0" smtClean="0">
                <a:solidFill>
                  <a:schemeClr val="tx2"/>
                </a:solidFill>
              </a:rPr>
              <a:t>, np. matka – babcia – prababcia;</a:t>
            </a:r>
          </a:p>
          <a:p>
            <a:pPr eaLnBrk="1" hangingPunct="1">
              <a:spcBef>
                <a:spcPct val="0"/>
              </a:spcBef>
            </a:pPr>
            <a:endParaRPr lang="pl-PL" u="sng" dirty="0" smtClean="0">
              <a:solidFill>
                <a:schemeClr val="bg1"/>
              </a:solidFill>
            </a:endParaRPr>
          </a:p>
        </p:txBody>
      </p:sp>
      <p:sp>
        <p:nvSpPr>
          <p:cNvPr id="67588" name="Symbol zastępczy numeru slajdu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0645D43-C355-491F-97DD-8BC5661E96EA}" type="slidenum">
              <a:rPr lang="pl-PL"/>
              <a:pPr fontAlgn="base">
                <a:spcBef>
                  <a:spcPct val="0"/>
                </a:spcBef>
                <a:spcAft>
                  <a:spcPct val="0"/>
                </a:spcAft>
                <a:defRPr/>
              </a:pPr>
              <a:t>3</a:t>
            </a:fld>
            <a:endParaRPr lang="pl-PL"/>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ymbol zastępczy obrazu slajdu 1"/>
          <p:cNvSpPr>
            <a:spLocks noGrp="1" noRot="1" noChangeAspect="1" noTextEdit="1"/>
          </p:cNvSpPr>
          <p:nvPr>
            <p:ph type="sldImg"/>
          </p:nvPr>
        </p:nvSpPr>
        <p:spPr bwMode="auto">
          <a:noFill/>
          <a:ln>
            <a:solidFill>
              <a:srgbClr val="000000"/>
            </a:solidFill>
            <a:miter lim="800000"/>
            <a:headEnd/>
            <a:tailEnd/>
          </a:ln>
        </p:spPr>
      </p:sp>
      <p:sp>
        <p:nvSpPr>
          <p:cNvPr id="62467" name="Symbol zastępczy notatek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pl-PL" sz="1400" b="1" dirty="0" smtClean="0">
                <a:solidFill>
                  <a:srgbClr val="108C10"/>
                </a:solidFill>
              </a:rPr>
              <a:t>art. 10 § 1 Kodeksu rodzinnego i opiekuńczego</a:t>
            </a:r>
            <a:endParaRPr lang="pl-PL" sz="1400" dirty="0" smtClean="0">
              <a:solidFill>
                <a:srgbClr val="108C10"/>
              </a:solidFill>
            </a:endParaRPr>
          </a:p>
          <a:p>
            <a:pPr eaLnBrk="1" hangingPunct="1">
              <a:spcBef>
                <a:spcPct val="0"/>
              </a:spcBef>
            </a:pPr>
            <a:r>
              <a:rPr lang="pl-PL" dirty="0" smtClean="0">
                <a:solidFill>
                  <a:schemeClr val="tx2"/>
                </a:solidFill>
              </a:rPr>
              <a:t>Nie może zawrzeć małżeństwa osoba nie mająca ukończonych lat osiemnastu. Jednakże z ważnych powodów sąd opiekuńczy może zezwolić na zawarcie małżeństwa </a:t>
            </a:r>
            <a:r>
              <a:rPr lang="pl-PL" b="1" dirty="0" smtClean="0">
                <a:solidFill>
                  <a:schemeClr val="tx2"/>
                </a:solidFill>
              </a:rPr>
              <a:t>kobiecie, która ukończyła lat szesnaście</a:t>
            </a:r>
            <a:r>
              <a:rPr lang="pl-PL" dirty="0" smtClean="0">
                <a:solidFill>
                  <a:schemeClr val="tx2"/>
                </a:solidFill>
              </a:rPr>
              <a:t>, a z okoliczności wynika, że zawarcie małżeństwa będzie zgodne z dobrem założonej rodziny.</a:t>
            </a:r>
          </a:p>
          <a:p>
            <a:pPr eaLnBrk="1" hangingPunct="1">
              <a:spcBef>
                <a:spcPct val="0"/>
              </a:spcBef>
            </a:pPr>
            <a:endParaRPr lang="pl-PL" dirty="0" smtClean="0"/>
          </a:p>
        </p:txBody>
      </p:sp>
      <p:sp>
        <p:nvSpPr>
          <p:cNvPr id="75780" name="Symbol zastępczy numeru slajdu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FA5369E-538A-4293-A3FA-AD7327CBA268}" type="slidenum">
              <a:rPr lang="pl-PL"/>
              <a:pPr fontAlgn="base">
                <a:spcBef>
                  <a:spcPct val="0"/>
                </a:spcBef>
                <a:spcAft>
                  <a:spcPct val="0"/>
                </a:spcAft>
                <a:defRPr/>
              </a:pPr>
              <a:t>21</a:t>
            </a:fld>
            <a:endParaRPr lang="pl-PL"/>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ymbol zastępczy obrazu slajdu 1"/>
          <p:cNvSpPr>
            <a:spLocks noGrp="1" noRot="1" noChangeAspect="1" noTextEdit="1"/>
          </p:cNvSpPr>
          <p:nvPr>
            <p:ph type="sldImg"/>
          </p:nvPr>
        </p:nvSpPr>
        <p:spPr bwMode="auto">
          <a:noFill/>
          <a:ln>
            <a:solidFill>
              <a:srgbClr val="000000"/>
            </a:solidFill>
            <a:miter lim="800000"/>
            <a:headEnd/>
            <a:tailEnd/>
          </a:ln>
        </p:spPr>
      </p:sp>
      <p:sp>
        <p:nvSpPr>
          <p:cNvPr id="3" name="Symbol zastępczy notatek 2"/>
          <p:cNvSpPr>
            <a:spLocks noGrp="1"/>
          </p:cNvSpPr>
          <p:nvPr>
            <p:ph type="body" idx="1"/>
          </p:nvPr>
        </p:nvSpPr>
        <p:spPr/>
        <p:txBody>
          <a:bodyPr>
            <a:normAutofit fontScale="77500" lnSpcReduction="20000"/>
          </a:bodyPr>
          <a:lstStyle/>
          <a:p>
            <a:pPr eaLnBrk="1" fontAlgn="auto" hangingPunct="1">
              <a:spcBef>
                <a:spcPts val="0"/>
              </a:spcBef>
              <a:spcAft>
                <a:spcPts val="0"/>
              </a:spcAft>
              <a:defRPr/>
            </a:pPr>
            <a:r>
              <a:rPr lang="pl-PL" b="1" dirty="0" smtClean="0"/>
              <a:t>Kodeks cywilny</a:t>
            </a:r>
          </a:p>
          <a:p>
            <a:pPr eaLnBrk="1" fontAlgn="auto" hangingPunct="1">
              <a:spcBef>
                <a:spcPts val="0"/>
              </a:spcBef>
              <a:spcAft>
                <a:spcPts val="0"/>
              </a:spcAft>
              <a:defRPr/>
            </a:pPr>
            <a:endParaRPr lang="pl-PL" b="1" dirty="0" smtClean="0"/>
          </a:p>
          <a:p>
            <a:pPr eaLnBrk="1" fontAlgn="auto" hangingPunct="1">
              <a:spcBef>
                <a:spcPts val="0"/>
              </a:spcBef>
              <a:spcAft>
                <a:spcPts val="0"/>
              </a:spcAft>
              <a:defRPr/>
            </a:pPr>
            <a:r>
              <a:rPr lang="pl-PL" b="1" dirty="0" smtClean="0"/>
              <a:t>Testamenty zwykłe</a:t>
            </a:r>
          </a:p>
          <a:p>
            <a:pPr eaLnBrk="1" fontAlgn="auto" hangingPunct="1">
              <a:spcBef>
                <a:spcPts val="0"/>
              </a:spcBef>
              <a:spcAft>
                <a:spcPts val="0"/>
              </a:spcAft>
              <a:defRPr/>
            </a:pPr>
            <a:r>
              <a:rPr lang="pl-PL" b="1" dirty="0" smtClean="0"/>
              <a:t>Art. 949 § 1</a:t>
            </a:r>
            <a:r>
              <a:rPr lang="pl-PL" dirty="0" smtClean="0"/>
              <a:t> Spadkodawca może sporządzić testament w ten sposób, że </a:t>
            </a:r>
            <a:r>
              <a:rPr lang="pl-PL" b="1" dirty="0" smtClean="0"/>
              <a:t>napisze</a:t>
            </a:r>
            <a:r>
              <a:rPr lang="pl-PL" dirty="0" smtClean="0"/>
              <a:t> go w całości pismem ręcznym, podpisze i opatrzy datą.</a:t>
            </a:r>
          </a:p>
          <a:p>
            <a:pPr eaLnBrk="1" fontAlgn="auto" hangingPunct="1">
              <a:spcBef>
                <a:spcPts val="0"/>
              </a:spcBef>
              <a:spcAft>
                <a:spcPts val="0"/>
              </a:spcAft>
              <a:defRPr/>
            </a:pPr>
            <a:r>
              <a:rPr lang="pl-PL" b="1" dirty="0" smtClean="0"/>
              <a:t>Art. 950</a:t>
            </a:r>
            <a:r>
              <a:rPr lang="pl-PL" dirty="0" smtClean="0"/>
              <a:t> Testament może być sporządzony </a:t>
            </a:r>
            <a:r>
              <a:rPr lang="pl-PL" b="1" dirty="0" smtClean="0"/>
              <a:t>w formie aktu notarialnego</a:t>
            </a:r>
            <a:r>
              <a:rPr lang="pl-PL" dirty="0" smtClean="0"/>
              <a:t>.</a:t>
            </a:r>
          </a:p>
          <a:p>
            <a:pPr eaLnBrk="1" fontAlgn="auto" hangingPunct="1">
              <a:spcBef>
                <a:spcPts val="0"/>
              </a:spcBef>
              <a:spcAft>
                <a:spcPts val="0"/>
              </a:spcAft>
              <a:defRPr/>
            </a:pPr>
            <a:r>
              <a:rPr lang="pl-PL" b="1" dirty="0" smtClean="0"/>
              <a:t>Art. 951 § 1</a:t>
            </a:r>
            <a:r>
              <a:rPr lang="pl-PL" dirty="0" smtClean="0"/>
              <a:t> Spadkodawca może sporządzić testament także w ten sposób, że w obecności dwóch świadków oświadczy swoją ostatnią wolę </a:t>
            </a:r>
            <a:r>
              <a:rPr lang="pl-PL" b="1" dirty="0" smtClean="0"/>
              <a:t>ustnie</a:t>
            </a:r>
            <a:r>
              <a:rPr lang="pl-PL" dirty="0" smtClean="0"/>
              <a:t> wobec wójta (burmistrza, prezydenta miasta), starosty, marszałka województwa, sekretarza powiatu albo gminy lub kierownika urzędu stanu cywilnego.</a:t>
            </a:r>
          </a:p>
          <a:p>
            <a:pPr eaLnBrk="1" fontAlgn="auto" hangingPunct="1">
              <a:spcBef>
                <a:spcPts val="0"/>
              </a:spcBef>
              <a:spcAft>
                <a:spcPts val="0"/>
              </a:spcAft>
              <a:defRPr/>
            </a:pPr>
            <a:endParaRPr lang="pl-PL" dirty="0" smtClean="0"/>
          </a:p>
          <a:p>
            <a:pPr eaLnBrk="1" fontAlgn="auto" hangingPunct="1">
              <a:spcBef>
                <a:spcPts val="0"/>
              </a:spcBef>
              <a:spcAft>
                <a:spcPts val="0"/>
              </a:spcAft>
              <a:defRPr/>
            </a:pPr>
            <a:r>
              <a:rPr lang="pl-PL" b="1" dirty="0" smtClean="0"/>
              <a:t>Testamenty szczególne</a:t>
            </a:r>
          </a:p>
          <a:p>
            <a:pPr eaLnBrk="1" fontAlgn="auto" hangingPunct="1">
              <a:spcBef>
                <a:spcPts val="0"/>
              </a:spcBef>
              <a:spcAft>
                <a:spcPts val="0"/>
              </a:spcAft>
              <a:defRPr/>
            </a:pPr>
            <a:r>
              <a:rPr lang="pl-PL" b="1" dirty="0" smtClean="0"/>
              <a:t>Art. 952 § 1 </a:t>
            </a:r>
            <a:r>
              <a:rPr lang="pl-PL" dirty="0" smtClean="0"/>
              <a:t>Jeżeli istnieje obawa rychłej śmierci spadkodawcy albo jeżeli wskutek szczególnych okoliczności zachowanie zwykłej formy testamentu jest niemożliwe lub bardzo utrudnione, spadkodawca może oświadczyć ostatnią wolę ustnie przy jednoczesnej obecności co najmniej trzech świadków.</a:t>
            </a:r>
          </a:p>
          <a:p>
            <a:pPr eaLnBrk="1" fontAlgn="auto" hangingPunct="1">
              <a:spcBef>
                <a:spcPts val="0"/>
              </a:spcBef>
              <a:spcAft>
                <a:spcPts val="0"/>
              </a:spcAft>
              <a:defRPr/>
            </a:pPr>
            <a:r>
              <a:rPr lang="pl-PL" b="1" dirty="0" smtClean="0"/>
              <a:t>Art. 953 </a:t>
            </a:r>
            <a:r>
              <a:rPr lang="pl-PL" dirty="0" smtClean="0"/>
              <a:t>Podczas podróży na polskim statku morskim lub powietrznym można sporządzić testament przed dowódcą statku lub jego zastępcą w ten sposób, że spadkodawca oświadcza swą wolę dowódcy statku lub jego zastępcy w obecności dwóch świadków; dowódca statku lub jego zastępca spisuje wolę spadkodawcy, podając datę jej spisania, i pismo to w obecności świadków odczytuje spadkodawcy, po czym pismo podpisują spadkodawca, świadkowie oraz dowódca statku lub jego zastępca. Jeżeli spadkodawca nie może podpisać pisma, należy w piśmie podać przyczynę braku podpisu spadkodawcy. Jeżeli zachowanie tej formy nie jest możliwe, można sporządzić testament ustny.</a:t>
            </a:r>
          </a:p>
          <a:p>
            <a:pPr eaLnBrk="1" fontAlgn="auto" hangingPunct="1">
              <a:spcBef>
                <a:spcPts val="0"/>
              </a:spcBef>
              <a:spcAft>
                <a:spcPts val="0"/>
              </a:spcAft>
              <a:defRPr/>
            </a:pPr>
            <a:r>
              <a:rPr lang="pl-PL" b="1" dirty="0" smtClean="0"/>
              <a:t>Art. 954 </a:t>
            </a:r>
            <a:r>
              <a:rPr lang="pl-PL" dirty="0" smtClean="0"/>
              <a:t>Szczególną formę testamentów wojskowych określi rozporządzenie Ministra Obrony Narodowej wydane w porozumieniu z Ministrem Sprawiedliwości.</a:t>
            </a:r>
          </a:p>
          <a:p>
            <a:pPr eaLnBrk="1" fontAlgn="auto" hangingPunct="1">
              <a:spcBef>
                <a:spcPts val="0"/>
              </a:spcBef>
              <a:spcAft>
                <a:spcPts val="0"/>
              </a:spcAft>
              <a:defRPr/>
            </a:pPr>
            <a:r>
              <a:rPr lang="pl-PL" sz="1100" b="1" dirty="0" smtClean="0"/>
              <a:t>Rozporządzenie Ministra Obrony Narodowej </a:t>
            </a:r>
            <a:r>
              <a:rPr lang="pl-PL" b="1" dirty="0" smtClean="0"/>
              <a:t>z dnia 30 stycznia 1965 r. w sprawie testamentów wojskowych</a:t>
            </a:r>
          </a:p>
          <a:p>
            <a:pPr eaLnBrk="1" fontAlgn="auto" hangingPunct="1">
              <a:spcBef>
                <a:spcPts val="0"/>
              </a:spcBef>
              <a:spcAft>
                <a:spcPts val="0"/>
              </a:spcAft>
              <a:defRPr/>
            </a:pPr>
            <a:r>
              <a:rPr lang="pl-PL" b="1" dirty="0" smtClean="0"/>
              <a:t>§ 1 </a:t>
            </a:r>
            <a:r>
              <a:rPr lang="pl-PL" dirty="0" smtClean="0"/>
              <a:t>Testament wojskowy może być sporządzony tylko w czasie mobilizacji lub wojny albo przebywania w niewoli.</a:t>
            </a:r>
          </a:p>
          <a:p>
            <a:pPr eaLnBrk="1" fontAlgn="auto" hangingPunct="1">
              <a:spcBef>
                <a:spcPts val="0"/>
              </a:spcBef>
              <a:spcAft>
                <a:spcPts val="0"/>
              </a:spcAft>
              <a:defRPr/>
            </a:pPr>
            <a:endParaRPr lang="pl-PL" dirty="0" smtClean="0"/>
          </a:p>
          <a:p>
            <a:pPr eaLnBrk="1" fontAlgn="auto" hangingPunct="1">
              <a:spcBef>
                <a:spcPts val="0"/>
              </a:spcBef>
              <a:spcAft>
                <a:spcPts val="0"/>
              </a:spcAft>
              <a:defRPr/>
            </a:pPr>
            <a:r>
              <a:rPr lang="pl-PL" b="1" dirty="0" smtClean="0"/>
              <a:t>Art. 955</a:t>
            </a:r>
            <a:r>
              <a:rPr lang="pl-PL" b="1" baseline="0" dirty="0" smtClean="0"/>
              <a:t> </a:t>
            </a:r>
            <a:r>
              <a:rPr lang="pl-PL" b="1" baseline="0" dirty="0" err="1" smtClean="0"/>
              <a:t>Kc</a:t>
            </a:r>
            <a:r>
              <a:rPr lang="pl-PL" dirty="0" err="1" smtClean="0"/>
              <a:t>Testament</a:t>
            </a:r>
            <a:r>
              <a:rPr lang="pl-PL" dirty="0" smtClean="0"/>
              <a:t> szczególny traci moc z upływem sześciu miesięcy od ustania okoliczności, które uzasadniały niezachowanie formy testamentu zwykłego, chyba że spadkodawca zmarł przed upływem tego terminu. Bieg terminu ulega zawieszeniu przez czas, w ciągu którego spadkodawca nie ma możności sporządzenia testamentu zwykłego.</a:t>
            </a:r>
          </a:p>
          <a:p>
            <a:pPr eaLnBrk="1" fontAlgn="auto" hangingPunct="1">
              <a:spcBef>
                <a:spcPts val="0"/>
              </a:spcBef>
              <a:spcAft>
                <a:spcPts val="0"/>
              </a:spcAft>
              <a:defRPr/>
            </a:pPr>
            <a:endParaRPr lang="pl-PL" dirty="0" smtClean="0"/>
          </a:p>
          <a:p>
            <a:pPr eaLnBrk="1" fontAlgn="auto" hangingPunct="1">
              <a:spcBef>
                <a:spcPts val="0"/>
              </a:spcBef>
              <a:spcAft>
                <a:spcPts val="0"/>
              </a:spcAft>
              <a:defRPr/>
            </a:pPr>
            <a:endParaRPr lang="pl-PL" dirty="0" smtClean="0"/>
          </a:p>
          <a:p>
            <a:pPr eaLnBrk="1" fontAlgn="auto" hangingPunct="1">
              <a:spcBef>
                <a:spcPts val="0"/>
              </a:spcBef>
              <a:spcAft>
                <a:spcPts val="0"/>
              </a:spcAft>
              <a:defRPr/>
            </a:pPr>
            <a:endParaRPr lang="pl-PL" dirty="0" smtClean="0"/>
          </a:p>
        </p:txBody>
      </p:sp>
      <p:sp>
        <p:nvSpPr>
          <p:cNvPr id="76804" name="Symbol zastępczy numeru slajdu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C34EDB0-E8F9-47DD-A0C4-5AF3347FD325}" type="slidenum">
              <a:rPr lang="pl-PL"/>
              <a:pPr fontAlgn="base">
                <a:spcBef>
                  <a:spcPct val="0"/>
                </a:spcBef>
                <a:spcAft>
                  <a:spcPct val="0"/>
                </a:spcAft>
                <a:defRPr/>
              </a:pPr>
              <a:t>22</a:t>
            </a:fld>
            <a:endParaRPr lang="pl-PL"/>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ymbol zastępczy obrazu slajdu 1"/>
          <p:cNvSpPr>
            <a:spLocks noGrp="1" noRot="1" noChangeAspect="1" noTextEdit="1"/>
          </p:cNvSpPr>
          <p:nvPr>
            <p:ph type="sldImg"/>
          </p:nvPr>
        </p:nvSpPr>
        <p:spPr bwMode="auto">
          <a:noFill/>
          <a:ln>
            <a:solidFill>
              <a:srgbClr val="000000"/>
            </a:solidFill>
            <a:miter lim="800000"/>
            <a:headEnd/>
            <a:tailEnd/>
          </a:ln>
        </p:spPr>
      </p:sp>
      <p:sp>
        <p:nvSpPr>
          <p:cNvPr id="64515" name="Symbol zastępczy notatek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defRPr/>
            </a:pPr>
            <a:r>
              <a:rPr lang="pl-PL" b="1" dirty="0" smtClean="0"/>
              <a:t>Zadanie nr 2 Jak napisać testament własnoręczny? - kazusy</a:t>
            </a:r>
          </a:p>
          <a:p>
            <a:pPr marL="0" marR="0" indent="0" algn="l" defTabSz="914400" rtl="0" eaLnBrk="1" fontAlgn="base" latinLnBrk="0" hangingPunct="1">
              <a:lnSpc>
                <a:spcPct val="100000"/>
              </a:lnSpc>
              <a:spcBef>
                <a:spcPct val="0"/>
              </a:spcBef>
              <a:spcAft>
                <a:spcPct val="0"/>
              </a:spcAft>
              <a:buClrTx/>
              <a:buSzTx/>
              <a:buFontTx/>
              <a:buNone/>
              <a:tabLst/>
              <a:defRPr/>
            </a:pPr>
            <a:r>
              <a:rPr lang="pl-PL" dirty="0" smtClean="0"/>
              <a:t>Rozdajemy uczestnikom karteczki z treścią przepisów prawnych</a:t>
            </a:r>
            <a:r>
              <a:rPr lang="pl-PL" baseline="0" dirty="0" smtClean="0"/>
              <a:t> z Kodeksu cywilnego </a:t>
            </a:r>
            <a:r>
              <a:rPr lang="pl-PL" dirty="0" smtClean="0"/>
              <a:t/>
            </a:r>
            <a:br>
              <a:rPr lang="pl-PL" dirty="0" smtClean="0"/>
            </a:br>
            <a:r>
              <a:rPr lang="pl-PL" b="1" dirty="0" smtClean="0"/>
              <a:t>Kodeks cywilny – art. art. 959, 962,</a:t>
            </a:r>
            <a:r>
              <a:rPr lang="pl-PL" b="1" baseline="0" dirty="0" smtClean="0"/>
              <a:t> 963, 968, 975, 981(1), 982, 991, 1008;</a:t>
            </a:r>
            <a:r>
              <a:rPr lang="pl-PL" dirty="0" smtClean="0"/>
              <a:t/>
            </a:r>
            <a:br>
              <a:rPr lang="pl-PL" dirty="0" smtClean="0"/>
            </a:br>
            <a:r>
              <a:rPr lang="pl-PL" dirty="0" smtClean="0"/>
              <a:t>Dajemy chwilę na zapoznanie się z ich treścią.</a:t>
            </a:r>
            <a:br>
              <a:rPr lang="pl-PL" dirty="0" smtClean="0"/>
            </a:br>
            <a:r>
              <a:rPr lang="pl-PL" dirty="0" smtClean="0"/>
              <a:t/>
            </a:r>
            <a:br>
              <a:rPr lang="pl-PL" dirty="0" smtClean="0"/>
            </a:br>
            <a:r>
              <a:rPr lang="pl-PL" dirty="0" smtClean="0"/>
              <a:t>Na kolejnych slajdach pojawiają się krótkie kazusy, które należy rozwiąza</a:t>
            </a:r>
            <a:r>
              <a:rPr lang="pl-PL" dirty="0" smtClean="0">
                <a:solidFill>
                  <a:srgbClr val="00B050"/>
                </a:solidFill>
              </a:rPr>
              <a:t>ć, posiłkując się treścią przepisów prawnych.</a:t>
            </a:r>
            <a:br>
              <a:rPr lang="pl-PL" dirty="0" smtClean="0">
                <a:solidFill>
                  <a:srgbClr val="00B050"/>
                </a:solidFill>
              </a:rPr>
            </a:br>
            <a:r>
              <a:rPr lang="pl-PL" dirty="0" smtClean="0">
                <a:solidFill>
                  <a:srgbClr val="00B050"/>
                </a:solidFill>
              </a:rPr>
              <a:t/>
            </a:r>
            <a:br>
              <a:rPr lang="pl-PL" dirty="0" smtClean="0">
                <a:solidFill>
                  <a:srgbClr val="00B050"/>
                </a:solidFill>
              </a:rPr>
            </a:br>
            <a:r>
              <a:rPr lang="pl-PL" b="1" dirty="0" smtClean="0">
                <a:solidFill>
                  <a:srgbClr val="00B050"/>
                </a:solidFill>
              </a:rPr>
              <a:t>Cel: </a:t>
            </a:r>
            <a:r>
              <a:rPr lang="pl-PL" dirty="0" smtClean="0">
                <a:solidFill>
                  <a:srgbClr val="00B050"/>
                </a:solidFill>
              </a:rPr>
              <a:t>poznanie zasad dotyczących</a:t>
            </a:r>
            <a:r>
              <a:rPr lang="pl-PL" baseline="0" dirty="0" smtClean="0">
                <a:solidFill>
                  <a:srgbClr val="00B050"/>
                </a:solidFill>
              </a:rPr>
              <a:t> sporządzania testamentów, z akcentem położonym na nabycie umiejętności samodzielnego pisania testamentu (przełamywanie przekonania, że testamenty notarialne są „lepsze”)</a:t>
            </a:r>
            <a:r>
              <a:rPr lang="pl-PL" dirty="0" smtClean="0">
                <a:solidFill>
                  <a:srgbClr val="00B050"/>
                </a:solidFill>
              </a:rPr>
              <a:t>;</a:t>
            </a:r>
            <a:endParaRPr lang="pl-PL" dirty="0" smtClean="0"/>
          </a:p>
          <a:p>
            <a:pPr eaLnBrk="1" hangingPunct="1">
              <a:spcBef>
                <a:spcPct val="0"/>
              </a:spcBef>
            </a:pPr>
            <a:r>
              <a:rPr lang="pl-PL" dirty="0" smtClean="0"/>
              <a:t/>
            </a:r>
            <a:br>
              <a:rPr lang="pl-PL" dirty="0" smtClean="0"/>
            </a:br>
            <a:r>
              <a:rPr lang="pl-PL" dirty="0" smtClean="0"/>
              <a:t>Wykorzystując zdobytą w ten sposób wiedzę, rozwiązujemy kazusy: „czy testament jest ważny?”</a:t>
            </a:r>
          </a:p>
        </p:txBody>
      </p:sp>
      <p:sp>
        <p:nvSpPr>
          <p:cNvPr id="77828" name="Symbol zastępczy numeru slajdu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6354CCB-4180-45B4-981B-13DA076EFBFD}" type="slidenum">
              <a:rPr lang="pl-PL"/>
              <a:pPr fontAlgn="base">
                <a:spcBef>
                  <a:spcPct val="0"/>
                </a:spcBef>
                <a:spcAft>
                  <a:spcPct val="0"/>
                </a:spcAft>
                <a:defRPr/>
              </a:pPr>
              <a:t>24</a:t>
            </a:fld>
            <a:endParaRPr lang="pl-PL"/>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ymbol zastępczy obrazu slajdu 1"/>
          <p:cNvSpPr>
            <a:spLocks noGrp="1" noRot="1" noChangeAspect="1" noTextEdit="1"/>
          </p:cNvSpPr>
          <p:nvPr>
            <p:ph type="sldImg"/>
          </p:nvPr>
        </p:nvSpPr>
        <p:spPr bwMode="auto">
          <a:noFill/>
          <a:ln>
            <a:solidFill>
              <a:srgbClr val="000000"/>
            </a:solidFill>
            <a:miter lim="800000"/>
            <a:headEnd/>
            <a:tailEnd/>
          </a:ln>
        </p:spPr>
      </p:sp>
      <p:sp>
        <p:nvSpPr>
          <p:cNvPr id="65539" name="Symbol zastępczy notatek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pl-PL" smtClean="0"/>
              <a:t>LICZBA SPADKOBIERCÓW POWOŁANYCH W TESTAMENCIE</a:t>
            </a:r>
          </a:p>
        </p:txBody>
      </p:sp>
      <p:sp>
        <p:nvSpPr>
          <p:cNvPr id="78852" name="Symbol zastępczy numeru slajdu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579E061-9EC7-4C62-9636-D4A0DFA30D22}" type="slidenum">
              <a:rPr lang="pl-PL"/>
              <a:pPr fontAlgn="base">
                <a:spcBef>
                  <a:spcPct val="0"/>
                </a:spcBef>
                <a:spcAft>
                  <a:spcPct val="0"/>
                </a:spcAft>
                <a:defRPr/>
              </a:pPr>
              <a:t>25</a:t>
            </a:fld>
            <a:endParaRPr lang="pl-PL"/>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ymbol zastępczy obrazu slajdu 1"/>
          <p:cNvSpPr>
            <a:spLocks noGrp="1" noRot="1" noChangeAspect="1" noTextEdit="1"/>
          </p:cNvSpPr>
          <p:nvPr>
            <p:ph type="sldImg"/>
          </p:nvPr>
        </p:nvSpPr>
        <p:spPr bwMode="auto">
          <a:noFill/>
          <a:ln>
            <a:solidFill>
              <a:srgbClr val="000000"/>
            </a:solidFill>
            <a:miter lim="800000"/>
            <a:headEnd/>
            <a:tailEnd/>
          </a:ln>
        </p:spPr>
      </p:sp>
      <p:sp>
        <p:nvSpPr>
          <p:cNvPr id="66563" name="Symbol zastępczy notatek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pl-PL" smtClean="0"/>
              <a:t>POWOŁANIE SPADKOBIERCY POD WARUNKIEM</a:t>
            </a:r>
          </a:p>
        </p:txBody>
      </p:sp>
      <p:sp>
        <p:nvSpPr>
          <p:cNvPr id="79876" name="Symbol zastępczy numeru slajdu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37F79B4-8BC1-4B2A-8DE4-43817BBB2038}" type="slidenum">
              <a:rPr lang="pl-PL"/>
              <a:pPr fontAlgn="base">
                <a:spcBef>
                  <a:spcPct val="0"/>
                </a:spcBef>
                <a:spcAft>
                  <a:spcPct val="0"/>
                </a:spcAft>
                <a:defRPr/>
              </a:pPr>
              <a:t>26</a:t>
            </a:fld>
            <a:endParaRPr lang="pl-PL"/>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ymbol zastępczy obrazu slajdu 1"/>
          <p:cNvSpPr>
            <a:spLocks noGrp="1" noRot="1" noChangeAspect="1" noTextEdit="1"/>
          </p:cNvSpPr>
          <p:nvPr>
            <p:ph type="sldImg"/>
          </p:nvPr>
        </p:nvSpPr>
        <p:spPr bwMode="auto">
          <a:noFill/>
          <a:ln>
            <a:solidFill>
              <a:srgbClr val="000000"/>
            </a:solidFill>
            <a:miter lim="800000"/>
            <a:headEnd/>
            <a:tailEnd/>
          </a:ln>
        </p:spPr>
      </p:sp>
      <p:sp>
        <p:nvSpPr>
          <p:cNvPr id="67587" name="Symbol zastępczy notatek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pl-PL" smtClean="0"/>
              <a:t>PODSTAWIENIE</a:t>
            </a:r>
          </a:p>
        </p:txBody>
      </p:sp>
      <p:sp>
        <p:nvSpPr>
          <p:cNvPr id="80900" name="Symbol zastępczy numeru slajdu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657FF70-F2F6-4CE5-A66D-B6D82AD2658D}" type="slidenum">
              <a:rPr lang="pl-PL"/>
              <a:pPr fontAlgn="base">
                <a:spcBef>
                  <a:spcPct val="0"/>
                </a:spcBef>
                <a:spcAft>
                  <a:spcPct val="0"/>
                </a:spcAft>
                <a:defRPr/>
              </a:pPr>
              <a:t>27</a:t>
            </a:fld>
            <a:endParaRPr lang="pl-PL"/>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ymbol zastępczy obrazu slajdu 1"/>
          <p:cNvSpPr>
            <a:spLocks noGrp="1" noRot="1" noChangeAspect="1" noTextEdit="1"/>
          </p:cNvSpPr>
          <p:nvPr>
            <p:ph type="sldImg"/>
          </p:nvPr>
        </p:nvSpPr>
        <p:spPr bwMode="auto">
          <a:noFill/>
          <a:ln>
            <a:solidFill>
              <a:srgbClr val="000000"/>
            </a:solidFill>
            <a:miter lim="800000"/>
            <a:headEnd/>
            <a:tailEnd/>
          </a:ln>
        </p:spPr>
      </p:sp>
      <p:sp>
        <p:nvSpPr>
          <p:cNvPr id="68611" name="Symbol zastępczy notatek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pl-PL" b="1" dirty="0" smtClean="0">
                <a:solidFill>
                  <a:schemeClr val="tx2"/>
                </a:solidFill>
              </a:rPr>
              <a:t>Zapisobierca może dochodzić spełnienia zapisu w ciągu 5 lat (art. 981 KC)</a:t>
            </a:r>
          </a:p>
          <a:p>
            <a:pPr eaLnBrk="1" hangingPunct="1">
              <a:spcBef>
                <a:spcPct val="0"/>
              </a:spcBef>
            </a:pPr>
            <a:endParaRPr lang="pl-PL" dirty="0" smtClean="0"/>
          </a:p>
          <a:p>
            <a:pPr eaLnBrk="1" hangingPunct="1">
              <a:spcBef>
                <a:spcPct val="0"/>
              </a:spcBef>
            </a:pPr>
            <a:r>
              <a:rPr lang="pl-PL" dirty="0" smtClean="0"/>
              <a:t>Zapis – to zobowiązanie spadkobiercy do wydania określonej rzeczy innej osobie.</a:t>
            </a:r>
          </a:p>
          <a:p>
            <a:pPr eaLnBrk="1" hangingPunct="1">
              <a:spcBef>
                <a:spcPct val="0"/>
              </a:spcBef>
            </a:pPr>
            <a:r>
              <a:rPr lang="pl-PL" dirty="0" smtClean="0"/>
              <a:t>Spadkobierca staje się właścicielem rzeczy z chwilą otwarcia spadku.</a:t>
            </a:r>
            <a:br>
              <a:rPr lang="pl-PL" dirty="0" smtClean="0"/>
            </a:br>
            <a:r>
              <a:rPr lang="pl-PL" dirty="0" smtClean="0"/>
              <a:t>Zapisobierca ma roszczenie do spadkobiercy o wydanie tej rzeczy.</a:t>
            </a:r>
            <a:br>
              <a:rPr lang="pl-PL" dirty="0" smtClean="0"/>
            </a:br>
            <a:r>
              <a:rPr lang="pl-PL" dirty="0" smtClean="0"/>
              <a:t>Zapisobierca i spadkobierca muszą zawrzeć umowę cywilnoprawną, na podstawie której przedmiot zapisu zostanie wydany uprawnionemu.</a:t>
            </a:r>
          </a:p>
        </p:txBody>
      </p:sp>
      <p:sp>
        <p:nvSpPr>
          <p:cNvPr id="81924" name="Symbol zastępczy numeru slajdu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D3DC474-FDA9-45DE-9294-0CF1BD556B8D}" type="slidenum">
              <a:rPr lang="pl-PL"/>
              <a:pPr fontAlgn="base">
                <a:spcBef>
                  <a:spcPct val="0"/>
                </a:spcBef>
                <a:spcAft>
                  <a:spcPct val="0"/>
                </a:spcAft>
                <a:defRPr/>
              </a:pPr>
              <a:t>28</a:t>
            </a:fld>
            <a:endParaRPr lang="pl-PL"/>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ymbol zastępczy obrazu slajdu 1"/>
          <p:cNvSpPr>
            <a:spLocks noGrp="1" noRot="1" noChangeAspect="1" noTextEdit="1"/>
          </p:cNvSpPr>
          <p:nvPr>
            <p:ph type="sldImg"/>
          </p:nvPr>
        </p:nvSpPr>
        <p:spPr bwMode="auto">
          <a:noFill/>
          <a:ln>
            <a:solidFill>
              <a:srgbClr val="000000"/>
            </a:solidFill>
            <a:miter lim="800000"/>
            <a:headEnd/>
            <a:tailEnd/>
          </a:ln>
        </p:spPr>
      </p:sp>
      <p:sp>
        <p:nvSpPr>
          <p:cNvPr id="69635" name="Symbol zastępczy notatek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pl-PL" smtClean="0">
                <a:solidFill>
                  <a:schemeClr val="tx2"/>
                </a:solidFill>
              </a:rPr>
              <a:t>Zapisobierca musi spełnić warunek zastrzeżony przez spadkodawcę.</a:t>
            </a:r>
          </a:p>
          <a:p>
            <a:pPr eaLnBrk="1" hangingPunct="1">
              <a:spcBef>
                <a:spcPct val="0"/>
              </a:spcBef>
            </a:pPr>
            <a:r>
              <a:rPr lang="pl-PL" b="1" smtClean="0">
                <a:solidFill>
                  <a:schemeClr val="tx2"/>
                </a:solidFill>
              </a:rPr>
              <a:t>Warunek musi być możliwy do spełnienia, musi być zgodny z prawem i z „zasadami współżycia społecznego”</a:t>
            </a:r>
            <a:endParaRPr lang="pl-PL" smtClean="0"/>
          </a:p>
        </p:txBody>
      </p:sp>
      <p:sp>
        <p:nvSpPr>
          <p:cNvPr id="82948" name="Symbol zastępczy numeru slajdu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F415159-ED9C-4415-BF5F-526D02071209}" type="slidenum">
              <a:rPr lang="pl-PL"/>
              <a:pPr fontAlgn="base">
                <a:spcBef>
                  <a:spcPct val="0"/>
                </a:spcBef>
                <a:spcAft>
                  <a:spcPct val="0"/>
                </a:spcAft>
                <a:defRPr/>
              </a:pPr>
              <a:t>29</a:t>
            </a:fld>
            <a:endParaRPr lang="pl-PL"/>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ymbol zastępczy obrazu slajdu 1"/>
          <p:cNvSpPr>
            <a:spLocks noGrp="1" noRot="1" noChangeAspect="1" noTextEdit="1"/>
          </p:cNvSpPr>
          <p:nvPr>
            <p:ph type="sldImg"/>
          </p:nvPr>
        </p:nvSpPr>
        <p:spPr bwMode="auto">
          <a:noFill/>
          <a:ln>
            <a:solidFill>
              <a:srgbClr val="000000"/>
            </a:solidFill>
            <a:miter lim="800000"/>
            <a:headEnd/>
            <a:tailEnd/>
          </a:ln>
        </p:spPr>
      </p:sp>
      <p:sp>
        <p:nvSpPr>
          <p:cNvPr id="70659" name="Symbol zastępczy notatek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pl-PL" b="1" dirty="0" smtClean="0"/>
              <a:t>Art. 981</a:t>
            </a:r>
            <a:r>
              <a:rPr lang="pl-PL" b="1" baseline="30000" dirty="0" smtClean="0">
                <a:solidFill>
                  <a:srgbClr val="C00000"/>
                </a:solidFill>
              </a:rPr>
              <a:t>1</a:t>
            </a:r>
            <a:r>
              <a:rPr lang="pl-PL" b="1" dirty="0" smtClean="0"/>
              <a:t> Kodeksu cywilnego</a:t>
            </a:r>
          </a:p>
          <a:p>
            <a:pPr eaLnBrk="1" hangingPunct="1"/>
            <a:r>
              <a:rPr lang="pl-PL" dirty="0" smtClean="0"/>
              <a:t>§ 1. W testamencie sporządzonym w formie aktu notarialnego spadkodawca może postanowić, że oznaczona osoba nabywa przedmiot zapisu z chwilą otwarcia spadku (zapis windykacyjny). </a:t>
            </a:r>
          </a:p>
          <a:p>
            <a:pPr eaLnBrk="1" hangingPunct="1"/>
            <a:r>
              <a:rPr lang="pl-PL" dirty="0" smtClean="0"/>
              <a:t>§ 2. Przedmiotem zapisu windykacyjnego może być: </a:t>
            </a:r>
          </a:p>
          <a:p>
            <a:pPr eaLnBrk="1" hangingPunct="1"/>
            <a:r>
              <a:rPr lang="pl-PL" dirty="0" smtClean="0"/>
              <a:t>1) rzecz oznaczona co do tożsamości, </a:t>
            </a:r>
          </a:p>
          <a:p>
            <a:pPr eaLnBrk="1" hangingPunct="1"/>
            <a:r>
              <a:rPr lang="pl-PL" dirty="0" smtClean="0"/>
              <a:t>2) zbywalne prawo majątkowe, </a:t>
            </a:r>
          </a:p>
          <a:p>
            <a:pPr eaLnBrk="1" hangingPunct="1"/>
            <a:r>
              <a:rPr lang="pl-PL" dirty="0" smtClean="0"/>
              <a:t>3) przedsiębiorstwo lub gospodarstwo rolne, </a:t>
            </a:r>
          </a:p>
          <a:p>
            <a:pPr eaLnBrk="1" hangingPunct="1"/>
            <a:r>
              <a:rPr lang="pl-PL" dirty="0" smtClean="0"/>
              <a:t>4) ustanowienie na rzecz zapisobiercy użytkowania lub służebności.</a:t>
            </a:r>
          </a:p>
          <a:p>
            <a:pPr eaLnBrk="1" hangingPunct="1"/>
            <a:endParaRPr lang="pl-PL" dirty="0" smtClean="0"/>
          </a:p>
          <a:p>
            <a:pPr eaLnBrk="1" hangingPunct="1">
              <a:spcBef>
                <a:spcPct val="0"/>
              </a:spcBef>
            </a:pPr>
            <a:r>
              <a:rPr lang="pl-PL" b="1" dirty="0" smtClean="0"/>
              <a:t>art. 981</a:t>
            </a:r>
            <a:r>
              <a:rPr lang="pl-PL" b="1" baseline="30000" dirty="0" smtClean="0"/>
              <a:t>3</a:t>
            </a:r>
            <a:r>
              <a:rPr lang="pl-PL" b="1" dirty="0" smtClean="0"/>
              <a:t> § 1 Zastrzeżenie warunku lub terminu </a:t>
            </a:r>
            <a:r>
              <a:rPr lang="pl-PL" dirty="0" smtClean="0"/>
              <a:t>uczynione przy ustanawianiu zapisu windykacyjnego uważa się za nieistniejące. Jeżeli jednak z treści testamentu lub z okoliczności wynika, że bez takiego zastrzeżenia zapis nie zostałby uczyniony, zapis windykacyjny jest nieważny. Przepisów tych nie stosuje się, jeżeli ziszczenie się lub nieziszczenie się warunku albo nadejście terminu nastąpiło przed otwarciem spadku.</a:t>
            </a:r>
          </a:p>
          <a:p>
            <a:pPr eaLnBrk="1" hangingPunct="1">
              <a:spcBef>
                <a:spcPct val="0"/>
              </a:spcBef>
            </a:pPr>
            <a:r>
              <a:rPr lang="pl-PL" dirty="0" smtClean="0"/>
              <a:t>§ 2 Zapis windykacyjny nieważny ze względu na zastrzeżenie warunku lub terminu wywołuje skutki zapisu zwykłego uczynionego pod warunkiem lub z zastrzeżeniem terminu, chyba że co innego wynika z treści testamentu lub z okoliczności.</a:t>
            </a:r>
          </a:p>
          <a:p>
            <a:pPr eaLnBrk="1" hangingPunct="1">
              <a:spcBef>
                <a:spcPct val="0"/>
              </a:spcBef>
            </a:pPr>
            <a:endParaRPr lang="pl-PL" dirty="0" smtClean="0"/>
          </a:p>
          <a:p>
            <a:pPr eaLnBrk="1" hangingPunct="1">
              <a:spcBef>
                <a:spcPct val="0"/>
              </a:spcBef>
            </a:pPr>
            <a:r>
              <a:rPr lang="pl-PL" dirty="0" smtClean="0"/>
              <a:t>Spadkodawca może przekazać w testamencie konkretną rzecz wskazanej osobie w ten sposób, że z chwilą otwarcia spadku osoba ta nabędzie własność tej rzeczy.</a:t>
            </a:r>
          </a:p>
          <a:p>
            <a:pPr eaLnBrk="1" hangingPunct="1">
              <a:spcBef>
                <a:spcPct val="0"/>
              </a:spcBef>
            </a:pPr>
            <a:endParaRPr lang="pl-PL" dirty="0" smtClean="0"/>
          </a:p>
          <a:p>
            <a:pPr eaLnBrk="1" hangingPunct="1">
              <a:spcBef>
                <a:spcPct val="0"/>
              </a:spcBef>
            </a:pPr>
            <a:endParaRPr lang="pl-PL" dirty="0" smtClean="0"/>
          </a:p>
          <a:p>
            <a:pPr eaLnBrk="1" hangingPunct="1">
              <a:spcBef>
                <a:spcPct val="0"/>
              </a:spcBef>
            </a:pPr>
            <a:endParaRPr lang="pl-PL" dirty="0" smtClean="0"/>
          </a:p>
        </p:txBody>
      </p:sp>
      <p:sp>
        <p:nvSpPr>
          <p:cNvPr id="83972" name="Symbol zastępczy numeru slajdu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B989E5F-1A36-459D-BE6B-D27C06B6FC2A}" type="slidenum">
              <a:rPr lang="pl-PL"/>
              <a:pPr fontAlgn="base">
                <a:spcBef>
                  <a:spcPct val="0"/>
                </a:spcBef>
                <a:spcAft>
                  <a:spcPct val="0"/>
                </a:spcAft>
                <a:defRPr/>
              </a:pPr>
              <a:t>30</a:t>
            </a:fld>
            <a:endParaRPr lang="pl-PL"/>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ymbol zastępczy obrazu slajdu 1"/>
          <p:cNvSpPr>
            <a:spLocks noGrp="1" noRot="1" noChangeAspect="1" noTextEdit="1"/>
          </p:cNvSpPr>
          <p:nvPr>
            <p:ph type="sldImg"/>
          </p:nvPr>
        </p:nvSpPr>
        <p:spPr bwMode="auto">
          <a:noFill/>
          <a:ln>
            <a:solidFill>
              <a:srgbClr val="000000"/>
            </a:solidFill>
            <a:miter lim="800000"/>
            <a:headEnd/>
            <a:tailEnd/>
          </a:ln>
        </p:spPr>
      </p:sp>
      <p:sp>
        <p:nvSpPr>
          <p:cNvPr id="71683" name="Symbol zastępczy notatek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pl-PL" b="1" dirty="0" smtClean="0">
                <a:solidFill>
                  <a:schemeClr val="tx2"/>
                </a:solidFill>
              </a:rPr>
              <a:t>Kodeks cywilny</a:t>
            </a:r>
          </a:p>
          <a:p>
            <a:pPr eaLnBrk="1" hangingPunct="1">
              <a:spcBef>
                <a:spcPct val="0"/>
              </a:spcBef>
            </a:pPr>
            <a:r>
              <a:rPr lang="pl-PL" b="1" dirty="0" smtClean="0">
                <a:solidFill>
                  <a:schemeClr val="tx2"/>
                </a:solidFill>
              </a:rPr>
              <a:t>art. 982 KC </a:t>
            </a:r>
            <a:r>
              <a:rPr lang="pl-PL" dirty="0" smtClean="0">
                <a:solidFill>
                  <a:schemeClr val="tx2"/>
                </a:solidFill>
              </a:rPr>
              <a:t>Spadkodawca może w testamencie włożyć na spadkobiercę lub na zapisobiercę obowiązek oznaczonego działania lub zaniechania, nie czyniąc nikogo wierzycielem (polecenie).</a:t>
            </a:r>
          </a:p>
          <a:p>
            <a:pPr eaLnBrk="1" hangingPunct="1">
              <a:spcBef>
                <a:spcPct val="0"/>
              </a:spcBef>
            </a:pPr>
            <a:endParaRPr lang="pl-PL" dirty="0" smtClean="0"/>
          </a:p>
          <a:p>
            <a:pPr eaLnBrk="1" hangingPunct="1">
              <a:spcBef>
                <a:spcPct val="0"/>
              </a:spcBef>
            </a:pPr>
            <a:r>
              <a:rPr lang="pl-PL" b="1" dirty="0" smtClean="0"/>
              <a:t>art. 985 KC </a:t>
            </a:r>
            <a:r>
              <a:rPr lang="pl-PL" dirty="0" smtClean="0"/>
              <a:t>Wykonania polecenia może żądać </a:t>
            </a:r>
            <a:r>
              <a:rPr lang="pl-PL" b="1" dirty="0" smtClean="0"/>
              <a:t>każdy ze spadkobierców</a:t>
            </a:r>
            <a:r>
              <a:rPr lang="pl-PL" dirty="0" smtClean="0"/>
              <a:t>, jak również </a:t>
            </a:r>
            <a:r>
              <a:rPr lang="pl-PL" b="1" dirty="0" smtClean="0"/>
              <a:t>wykonawca testamentu</a:t>
            </a:r>
            <a:r>
              <a:rPr lang="pl-PL" dirty="0" smtClean="0"/>
              <a:t>, chyba że polecenie ma wyłącznie na celu korzyść obciążonego poleceniem. Jeżeli polecenie ma na względzie interes społeczny, wykonania polecenia może żądać także </a:t>
            </a:r>
            <a:r>
              <a:rPr lang="pl-PL" b="1" dirty="0" smtClean="0"/>
              <a:t>właściwy organ państwowy</a:t>
            </a:r>
            <a:r>
              <a:rPr lang="pl-PL" dirty="0" smtClean="0"/>
              <a:t>.</a:t>
            </a:r>
          </a:p>
        </p:txBody>
      </p:sp>
      <p:sp>
        <p:nvSpPr>
          <p:cNvPr id="84996" name="Symbol zastępczy numeru slajdu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B5BF4AE-E2CF-4D20-8517-0D43653BE80F}" type="slidenum">
              <a:rPr lang="pl-PL"/>
              <a:pPr fontAlgn="base">
                <a:spcBef>
                  <a:spcPct val="0"/>
                </a:spcBef>
                <a:spcAft>
                  <a:spcPct val="0"/>
                </a:spcAft>
                <a:defRPr/>
              </a:pPr>
              <a:t>31</a:t>
            </a:fld>
            <a:endParaRPr lang="pl-P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ymbol zastępczy obrazu slajdu 1"/>
          <p:cNvSpPr>
            <a:spLocks noGrp="1" noRot="1" noChangeAspect="1" noTextEdit="1"/>
          </p:cNvSpPr>
          <p:nvPr>
            <p:ph type="sldImg"/>
          </p:nvPr>
        </p:nvSpPr>
        <p:spPr bwMode="auto">
          <a:noFill/>
          <a:ln>
            <a:solidFill>
              <a:srgbClr val="000000"/>
            </a:solidFill>
            <a:miter lim="800000"/>
            <a:headEnd/>
            <a:tailEnd/>
          </a:ln>
        </p:spPr>
      </p:sp>
      <p:sp>
        <p:nvSpPr>
          <p:cNvPr id="3" name="Symbol zastępczy notatek 2"/>
          <p:cNvSpPr>
            <a:spLocks noGrp="1"/>
          </p:cNvSpPr>
          <p:nvPr>
            <p:ph type="body" idx="1"/>
          </p:nvPr>
        </p:nvSpPr>
        <p:spPr/>
        <p:txBody>
          <a:bodyPr>
            <a:normAutofit lnSpcReduction="10000"/>
          </a:bodyPr>
          <a:lstStyle/>
          <a:p>
            <a:pPr eaLnBrk="1" fontAlgn="auto" hangingPunct="1">
              <a:spcBef>
                <a:spcPts val="0"/>
              </a:spcBef>
              <a:spcAft>
                <a:spcPts val="0"/>
              </a:spcAft>
              <a:defRPr/>
            </a:pPr>
            <a:r>
              <a:rPr lang="pl-PL" dirty="0" smtClean="0"/>
              <a:t>KONSTYTUCJA RP gwarantuje prawną ochronę własności oraz uznaje prawo jej dziedziczenia. (Skrzydło Wiesław)</a:t>
            </a:r>
          </a:p>
          <a:p>
            <a:pPr eaLnBrk="1" fontAlgn="auto" hangingPunct="1">
              <a:spcBef>
                <a:spcPts val="0"/>
              </a:spcBef>
              <a:spcAft>
                <a:spcPts val="0"/>
              </a:spcAft>
              <a:defRPr/>
            </a:pPr>
            <a:endParaRPr lang="pl-PL" dirty="0" smtClean="0"/>
          </a:p>
          <a:p>
            <a:pPr eaLnBrk="1" fontAlgn="auto" hangingPunct="1">
              <a:spcBef>
                <a:spcPts val="0"/>
              </a:spcBef>
              <a:spcAft>
                <a:spcPts val="0"/>
              </a:spcAft>
              <a:defRPr/>
            </a:pPr>
            <a:r>
              <a:rPr lang="pl-PL" dirty="0" smtClean="0"/>
              <a:t>KODEKS CYWILNY reguluje m.in. sposoby dziedziczenia, zasady sporządzania testamentów, odpowiedzialność  za długi spadkowe oraz określa prawa spadkobierców.</a:t>
            </a:r>
          </a:p>
          <a:p>
            <a:pPr eaLnBrk="1" fontAlgn="auto" hangingPunct="1">
              <a:spcBef>
                <a:spcPts val="0"/>
              </a:spcBef>
              <a:spcAft>
                <a:spcPts val="0"/>
              </a:spcAft>
              <a:defRPr/>
            </a:pPr>
            <a:endParaRPr lang="pl-PL" dirty="0" smtClean="0"/>
          </a:p>
          <a:p>
            <a:pPr eaLnBrk="1" fontAlgn="auto" hangingPunct="1">
              <a:spcBef>
                <a:spcPts val="0"/>
              </a:spcBef>
              <a:spcAft>
                <a:spcPts val="0"/>
              </a:spcAft>
              <a:defRPr/>
            </a:pPr>
            <a:r>
              <a:rPr lang="pl-PL" dirty="0" smtClean="0"/>
              <a:t>KODEKS POSTĘPOWANIA CYWILNEGO reguluje m.in. postępowanie spadkowe, w tym właściwość sądu, postępowanie</a:t>
            </a:r>
            <a:br>
              <a:rPr lang="pl-PL" dirty="0" smtClean="0"/>
            </a:br>
            <a:r>
              <a:rPr lang="pl-PL" dirty="0" smtClean="0"/>
              <a:t>o dział spadku, odrzucenie i przyjęcie spadku, ogłoszenie testamentu.</a:t>
            </a:r>
          </a:p>
          <a:p>
            <a:pPr eaLnBrk="1" fontAlgn="auto" hangingPunct="1">
              <a:spcBef>
                <a:spcPts val="0"/>
              </a:spcBef>
              <a:spcAft>
                <a:spcPts val="0"/>
              </a:spcAft>
              <a:defRPr/>
            </a:pPr>
            <a:endParaRPr lang="pl-PL" dirty="0" smtClean="0"/>
          </a:p>
          <a:p>
            <a:pPr eaLnBrk="1" fontAlgn="auto" hangingPunct="1">
              <a:spcBef>
                <a:spcPts val="0"/>
              </a:spcBef>
              <a:spcAft>
                <a:spcPts val="0"/>
              </a:spcAft>
              <a:defRPr/>
            </a:pPr>
            <a:r>
              <a:rPr lang="pl-PL" dirty="0" smtClean="0"/>
              <a:t>USTAWA – PRAWO O NOTARIACIE zawiera regulacje dotyczące sporządzania testamentu w formie notarialnej</a:t>
            </a:r>
            <a:br>
              <a:rPr lang="pl-PL" dirty="0" smtClean="0"/>
            </a:br>
            <a:r>
              <a:rPr lang="pl-PL" dirty="0" smtClean="0"/>
              <a:t>oraz sporządzania aktów poświadczenia dziedziczenia.</a:t>
            </a:r>
          </a:p>
        </p:txBody>
      </p:sp>
      <p:sp>
        <p:nvSpPr>
          <p:cNvPr id="68612" name="Symbol zastępczy numeru slajdu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8259D4F-393F-4857-B1FF-AC2A41C2A363}" type="slidenum">
              <a:rPr lang="pl-PL"/>
              <a:pPr fontAlgn="base">
                <a:spcBef>
                  <a:spcPct val="0"/>
                </a:spcBef>
                <a:spcAft>
                  <a:spcPct val="0"/>
                </a:spcAft>
                <a:defRPr/>
              </a:pPr>
              <a:t>4</a:t>
            </a:fld>
            <a:endParaRPr lang="pl-PL"/>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ymbol zastępczy obrazu slajdu 1"/>
          <p:cNvSpPr>
            <a:spLocks noGrp="1" noRot="1" noChangeAspect="1" noTextEdit="1"/>
          </p:cNvSpPr>
          <p:nvPr>
            <p:ph type="sldImg"/>
          </p:nvPr>
        </p:nvSpPr>
        <p:spPr bwMode="auto">
          <a:noFill/>
          <a:ln>
            <a:solidFill>
              <a:srgbClr val="000000"/>
            </a:solidFill>
            <a:miter lim="800000"/>
            <a:headEnd/>
            <a:tailEnd/>
          </a:ln>
        </p:spPr>
      </p:sp>
      <p:sp>
        <p:nvSpPr>
          <p:cNvPr id="72707" name="Symbol zastępczy notatek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pl-PL" b="1" dirty="0" smtClean="0"/>
              <a:t>Kodeks cywilny</a:t>
            </a:r>
          </a:p>
          <a:p>
            <a:pPr eaLnBrk="1" hangingPunct="1">
              <a:spcBef>
                <a:spcPct val="0"/>
              </a:spcBef>
            </a:pPr>
            <a:r>
              <a:rPr lang="pl-PL" b="1" dirty="0" smtClean="0"/>
              <a:t>Art. 1008. Spadkodawca może w testamencie pozbawić zstępnych, małżonka i rodziców zachowku (wydziedziczenie), jeżeli uprawniony do zachowku:</a:t>
            </a:r>
          </a:p>
          <a:p>
            <a:pPr eaLnBrk="1" hangingPunct="1">
              <a:spcBef>
                <a:spcPct val="0"/>
              </a:spcBef>
            </a:pPr>
            <a:r>
              <a:rPr lang="pl-PL" dirty="0" smtClean="0"/>
              <a:t>1) wbrew woli spadkodawcy postępuje uporczywie w sposób sprzeczny z zasadami współżycia społecznego;</a:t>
            </a:r>
          </a:p>
          <a:p>
            <a:pPr eaLnBrk="1" hangingPunct="1">
              <a:spcBef>
                <a:spcPct val="0"/>
              </a:spcBef>
            </a:pPr>
            <a:r>
              <a:rPr lang="pl-PL" dirty="0" smtClean="0"/>
              <a:t>2) dopuścił się względem spadkodawcy albo jednej z najbliższych mu osób umyślnego przestępstwa przeciwko życiu, zdrowiu lub wolności albo rażącej obrazy czci;</a:t>
            </a:r>
          </a:p>
          <a:p>
            <a:pPr eaLnBrk="1" hangingPunct="1">
              <a:spcBef>
                <a:spcPct val="0"/>
              </a:spcBef>
            </a:pPr>
            <a:r>
              <a:rPr lang="pl-PL" dirty="0" smtClean="0"/>
              <a:t>3) uporczywie nie dopełnia względem spadkodawcy obowiązków rodzinnych.</a:t>
            </a:r>
          </a:p>
          <a:p>
            <a:pPr eaLnBrk="1" hangingPunct="1">
              <a:spcBef>
                <a:spcPct val="0"/>
              </a:spcBef>
            </a:pPr>
            <a:endParaRPr lang="pl-PL" dirty="0" smtClean="0"/>
          </a:p>
          <a:p>
            <a:pPr eaLnBrk="1" hangingPunct="1">
              <a:spcBef>
                <a:spcPct val="0"/>
              </a:spcBef>
            </a:pPr>
            <a:r>
              <a:rPr lang="pl-PL" b="1" dirty="0" smtClean="0"/>
              <a:t>Art. 1009. </a:t>
            </a:r>
            <a:r>
              <a:rPr lang="pl-PL" dirty="0" smtClean="0"/>
              <a:t>Przyczyna wydziedziczenia uprawnionego do zachowku powinna wynikać z treści testamentu.</a:t>
            </a:r>
          </a:p>
          <a:p>
            <a:pPr eaLnBrk="1" hangingPunct="1">
              <a:spcBef>
                <a:spcPct val="0"/>
              </a:spcBef>
            </a:pPr>
            <a:endParaRPr lang="pl-PL" dirty="0" smtClean="0"/>
          </a:p>
        </p:txBody>
      </p:sp>
      <p:sp>
        <p:nvSpPr>
          <p:cNvPr id="86020" name="Symbol zastępczy numeru slajdu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6DC92FB-6C10-4941-B38D-FAED4F6A920B}" type="slidenum">
              <a:rPr lang="pl-PL"/>
              <a:pPr fontAlgn="base">
                <a:spcBef>
                  <a:spcPct val="0"/>
                </a:spcBef>
                <a:spcAft>
                  <a:spcPct val="0"/>
                </a:spcAft>
                <a:defRPr/>
              </a:pPr>
              <a:t>32</a:t>
            </a:fld>
            <a:endParaRPr lang="pl-PL"/>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ymbol zastępczy obrazu slajdu 1"/>
          <p:cNvSpPr>
            <a:spLocks noGrp="1" noRot="1" noChangeAspect="1" noTextEdit="1"/>
          </p:cNvSpPr>
          <p:nvPr>
            <p:ph type="sldImg"/>
          </p:nvPr>
        </p:nvSpPr>
        <p:spPr bwMode="auto">
          <a:noFill/>
          <a:ln>
            <a:solidFill>
              <a:srgbClr val="000000"/>
            </a:solidFill>
            <a:miter lim="800000"/>
            <a:headEnd/>
            <a:tailEnd/>
          </a:ln>
        </p:spPr>
      </p:sp>
      <p:sp>
        <p:nvSpPr>
          <p:cNvPr id="3" name="Symbol zastępczy notatek 2"/>
          <p:cNvSpPr>
            <a:spLocks noGrp="1"/>
          </p:cNvSpPr>
          <p:nvPr>
            <p:ph type="body" idx="1"/>
          </p:nvPr>
        </p:nvSpPr>
        <p:spPr/>
        <p:txBody>
          <a:bodyPr>
            <a:normAutofit fontScale="55000" lnSpcReduction="20000"/>
          </a:bodyPr>
          <a:lstStyle/>
          <a:p>
            <a:pPr eaLnBrk="1" hangingPunct="1">
              <a:defRPr/>
            </a:pPr>
            <a:r>
              <a:rPr lang="pl-PL" b="1" dirty="0" smtClean="0"/>
              <a:t>art. 991 Kodeksu cywilnego</a:t>
            </a:r>
          </a:p>
          <a:p>
            <a:pPr eaLnBrk="1" hangingPunct="1">
              <a:defRPr/>
            </a:pPr>
            <a:r>
              <a:rPr lang="pl-PL" dirty="0" smtClean="0"/>
              <a:t>§ 1. Zstępnym, małżonkowi oraz rodzicom spadkodawcy, którzy byliby powołani do spadku z ustawy, należą się, jeżeli uprawniony jest trwale niezdolny do pracy albo jeżeli zstępny uprawniony jest małoletni - dwie trzecie wartości udziału spadkowego, który by mu przypadał przy dziedziczeniu ustawowym, w innych zaś wypadkach - połowa wartości tego udziału (</a:t>
            </a:r>
            <a:r>
              <a:rPr lang="pl-PL" b="1" dirty="0" smtClean="0"/>
              <a:t>zachowek</a:t>
            </a:r>
            <a:r>
              <a:rPr lang="pl-PL" dirty="0" smtClean="0"/>
              <a:t>). </a:t>
            </a:r>
          </a:p>
          <a:p>
            <a:pPr eaLnBrk="1" hangingPunct="1">
              <a:defRPr/>
            </a:pPr>
            <a:r>
              <a:rPr lang="pl-PL" dirty="0" smtClean="0"/>
              <a:t>§ 2. Jeżeli uprawniony nie otrzymał należnego mu zachowku bądź w postaci uczynionej przez spadkodawcę darowizny, bądź w postaci powołania do spadku, bądź w postaci zapisu, przysługuje mu przeciwko spadkobiercy roszczenie o zapłatę sumy pieniężnej potrzebnej do pokrycia zachowku albo do jego uzupełnienia.</a:t>
            </a:r>
          </a:p>
          <a:p>
            <a:pPr eaLnBrk="1" hangingPunct="1">
              <a:defRPr/>
            </a:pPr>
            <a:endParaRPr lang="pl-PL" dirty="0" smtClean="0"/>
          </a:p>
          <a:p>
            <a:pPr eaLnBrk="1" hangingPunct="1">
              <a:defRPr/>
            </a:pPr>
            <a:r>
              <a:rPr lang="pl-PL" b="1" dirty="0" smtClean="0"/>
              <a:t>art. 1007 Kodeksu</a:t>
            </a:r>
            <a:r>
              <a:rPr lang="pl-PL" b="1" baseline="0" dirty="0" smtClean="0"/>
              <a:t> cywilnego</a:t>
            </a:r>
            <a:endParaRPr lang="pl-PL" b="1" dirty="0" smtClean="0"/>
          </a:p>
          <a:p>
            <a:pPr eaLnBrk="1" hangingPunct="1">
              <a:defRPr/>
            </a:pPr>
            <a:r>
              <a:rPr lang="pl-PL" dirty="0" smtClean="0"/>
              <a:t>§ 1. Roszczenia uprawnionego z tytułu zachowku oraz roszczenia spadkobierców o zmniejszenie zapisów zwykłych</a:t>
            </a:r>
            <a:br>
              <a:rPr lang="pl-PL" dirty="0" smtClean="0"/>
            </a:br>
            <a:r>
              <a:rPr lang="pl-PL" dirty="0" smtClean="0"/>
              <a:t>i poleceń przedawniają się z upływem </a:t>
            </a:r>
            <a:r>
              <a:rPr lang="pl-PL" b="1" dirty="0" smtClean="0"/>
              <a:t>lat pięciu od ogłoszenia testamentu</a:t>
            </a:r>
            <a:r>
              <a:rPr lang="pl-PL" dirty="0" smtClean="0"/>
              <a:t>. </a:t>
            </a:r>
          </a:p>
          <a:p>
            <a:pPr eaLnBrk="1" hangingPunct="1">
              <a:defRPr/>
            </a:pPr>
            <a:r>
              <a:rPr lang="pl-PL" dirty="0" smtClean="0"/>
              <a:t>§ 2. Roszczenie przeciwko osobie obowiązanej do uzupełnienia zachowku z tytułu otrzymanych od spadkodawcy zapisu windykacyjnego lub darowizny przedawnia się z upływem lat pięciu od otwarcia spadku.</a:t>
            </a:r>
          </a:p>
          <a:p>
            <a:pPr eaLnBrk="1" hangingPunct="1">
              <a:defRPr/>
            </a:pPr>
            <a:endParaRPr lang="pl-PL" dirty="0" smtClean="0"/>
          </a:p>
          <a:p>
            <a:pPr eaLnBrk="1" fontAlgn="auto" hangingPunct="1">
              <a:spcBef>
                <a:spcPts val="0"/>
              </a:spcBef>
              <a:spcAft>
                <a:spcPts val="0"/>
              </a:spcAft>
              <a:defRPr/>
            </a:pPr>
            <a:r>
              <a:rPr lang="pl-PL" b="1" dirty="0" smtClean="0"/>
              <a:t>Zstępni, małżonek i rodzice, którzy byliby powołani do spadku z ustawy, tzn., którzy nie zostali wydziedziczeni, nie odrzucili spadku, nie zrzekli się dziedziczenia, nie zostali uznani za niegodnych dziedziczenia. W przypadku rodziców, chodzi także o sytuację, gdy żyją dzieci spadkodawcy – wówczas bowiem nie „byliby powołani do spadku z ustawy”.</a:t>
            </a:r>
            <a:endParaRPr lang="pl-PL" dirty="0" smtClean="0"/>
          </a:p>
          <a:p>
            <a:pPr eaLnBrk="1" hangingPunct="1">
              <a:defRPr/>
            </a:pPr>
            <a:endParaRPr lang="pl-PL" dirty="0" smtClean="0"/>
          </a:p>
          <a:p>
            <a:pPr eaLnBrk="1" fontAlgn="auto" hangingPunct="1">
              <a:spcBef>
                <a:spcPts val="0"/>
              </a:spcBef>
              <a:spcAft>
                <a:spcPts val="0"/>
              </a:spcAft>
              <a:defRPr/>
            </a:pPr>
            <a:r>
              <a:rPr lang="pl-PL" b="1" dirty="0" smtClean="0"/>
              <a:t>Kodeks postępowania cywilnego</a:t>
            </a:r>
          </a:p>
          <a:p>
            <a:pPr eaLnBrk="1" fontAlgn="auto" hangingPunct="1">
              <a:spcBef>
                <a:spcPts val="0"/>
              </a:spcBef>
              <a:spcAft>
                <a:spcPts val="0"/>
              </a:spcAft>
              <a:defRPr/>
            </a:pPr>
            <a:r>
              <a:rPr lang="pl-PL" b="1" dirty="0" smtClean="0"/>
              <a:t>Art. 39. </a:t>
            </a:r>
            <a:r>
              <a:rPr lang="pl-PL" dirty="0" smtClean="0"/>
              <a:t>Powództwo z tytułu dziedziczenia, zachowku, jak również z tytułu zapisu, polecenia oraz innych rozrządzeń testamentowych wytacza się wyłącznie </a:t>
            </a:r>
            <a:r>
              <a:rPr lang="pl-PL" b="1" dirty="0" smtClean="0"/>
              <a:t>przed sąd ostatniego miejsca zamieszkania spadkodawcy</a:t>
            </a:r>
            <a:r>
              <a:rPr lang="pl-PL" dirty="0" smtClean="0"/>
              <a:t>, a jeżeli jego miejsca zamieszkania w Polsce nie da się ustalić, przed sąd miejsca, w którym znajduje się majątek spadkowy lub jego część.</a:t>
            </a:r>
          </a:p>
          <a:p>
            <a:pPr eaLnBrk="1" fontAlgn="auto" hangingPunct="1">
              <a:spcBef>
                <a:spcPts val="0"/>
              </a:spcBef>
              <a:spcAft>
                <a:spcPts val="0"/>
              </a:spcAft>
              <a:defRPr/>
            </a:pPr>
            <a:endParaRPr lang="pl-PL" dirty="0" smtClean="0"/>
          </a:p>
          <a:p>
            <a:pPr eaLnBrk="1" fontAlgn="auto" hangingPunct="1">
              <a:spcBef>
                <a:spcPts val="0"/>
              </a:spcBef>
              <a:spcAft>
                <a:spcPts val="0"/>
              </a:spcAft>
              <a:defRPr/>
            </a:pPr>
            <a:r>
              <a:rPr lang="pl-PL" b="1" dirty="0" smtClean="0"/>
              <a:t>Ustawa o kosztach sądowych w sprawach cywilnych</a:t>
            </a:r>
            <a:endParaRPr lang="pl-PL" dirty="0" smtClean="0"/>
          </a:p>
          <a:p>
            <a:pPr eaLnBrk="1" fontAlgn="auto" hangingPunct="1">
              <a:spcBef>
                <a:spcPts val="0"/>
              </a:spcBef>
              <a:spcAft>
                <a:spcPts val="0"/>
              </a:spcAft>
              <a:defRPr/>
            </a:pPr>
            <a:r>
              <a:rPr lang="pl-PL" b="1" dirty="0" smtClean="0"/>
              <a:t>Art. 13. 1. </a:t>
            </a:r>
            <a:r>
              <a:rPr lang="pl-PL" dirty="0" smtClean="0"/>
              <a:t>Opłatę stosunkową pobiera się w sprawach o prawa majątkowe; wynosi ona </a:t>
            </a:r>
            <a:r>
              <a:rPr lang="pl-PL" b="1" dirty="0" smtClean="0"/>
              <a:t>5 %</a:t>
            </a:r>
            <a:r>
              <a:rPr lang="pl-PL" dirty="0" smtClean="0"/>
              <a:t> wartości przedmiotu sporu lub przedmiotu zaskarżenia, jednak nie mniej niż 30 złotych i nie więcej niż 100.000 złotych.</a:t>
            </a:r>
          </a:p>
          <a:p>
            <a:pPr eaLnBrk="1" fontAlgn="auto" hangingPunct="1">
              <a:spcBef>
                <a:spcPts val="0"/>
              </a:spcBef>
              <a:spcAft>
                <a:spcPts val="0"/>
              </a:spcAft>
              <a:defRPr/>
            </a:pPr>
            <a:r>
              <a:rPr lang="pl-PL" b="1" dirty="0" smtClean="0">
                <a:solidFill>
                  <a:schemeClr val="tx2"/>
                </a:solidFill>
                <a:sym typeface="Wingdings" pitchFamily="2" charset="2"/>
              </a:rPr>
              <a:t> </a:t>
            </a:r>
            <a:r>
              <a:rPr lang="pl-PL" b="1" dirty="0" smtClean="0">
                <a:solidFill>
                  <a:schemeClr val="tx2"/>
                </a:solidFill>
              </a:rPr>
              <a:t>Opłata za pozew o zachowek zależy od wartości zachowku.</a:t>
            </a:r>
          </a:p>
        </p:txBody>
      </p:sp>
      <p:sp>
        <p:nvSpPr>
          <p:cNvPr id="4" name="Symbol zastępczy numeru slajdu 3"/>
          <p:cNvSpPr>
            <a:spLocks noGrp="1"/>
          </p:cNvSpPr>
          <p:nvPr>
            <p:ph type="sldNum" sz="quarter" idx="5"/>
          </p:nvPr>
        </p:nvSpPr>
        <p:spPr/>
        <p:txBody>
          <a:bodyPr/>
          <a:lstStyle/>
          <a:p>
            <a:pPr>
              <a:defRPr/>
            </a:pPr>
            <a:fld id="{F45ACC77-8F6A-4694-9FB5-E09B9D69AA33}" type="slidenum">
              <a:rPr lang="pl-PL" smtClean="0"/>
              <a:pPr>
                <a:defRPr/>
              </a:pPr>
              <a:t>33</a:t>
            </a:fld>
            <a:endParaRPr lang="pl-PL"/>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ymbol zastępczy obrazu slajdu 1"/>
          <p:cNvSpPr>
            <a:spLocks noGrp="1" noRot="1" noChangeAspect="1" noTextEdit="1"/>
          </p:cNvSpPr>
          <p:nvPr>
            <p:ph type="sldImg"/>
          </p:nvPr>
        </p:nvSpPr>
        <p:spPr bwMode="auto">
          <a:noFill/>
          <a:ln>
            <a:solidFill>
              <a:srgbClr val="000000"/>
            </a:solidFill>
            <a:miter lim="800000"/>
            <a:headEnd/>
            <a:tailEnd/>
          </a:ln>
        </p:spPr>
      </p:sp>
      <p:sp>
        <p:nvSpPr>
          <p:cNvPr id="74755" name="Symbol zastępczy notatek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pl-PL" dirty="0" smtClean="0"/>
          </a:p>
        </p:txBody>
      </p:sp>
      <p:sp>
        <p:nvSpPr>
          <p:cNvPr id="4" name="Symbol zastępczy numeru slajdu 3"/>
          <p:cNvSpPr>
            <a:spLocks noGrp="1"/>
          </p:cNvSpPr>
          <p:nvPr>
            <p:ph type="sldNum" sz="quarter" idx="5"/>
          </p:nvPr>
        </p:nvSpPr>
        <p:spPr/>
        <p:txBody>
          <a:bodyPr/>
          <a:lstStyle/>
          <a:p>
            <a:pPr>
              <a:defRPr/>
            </a:pPr>
            <a:fld id="{92539E00-1528-45A8-8C4A-44D2AD02C5DF}" type="slidenum">
              <a:rPr lang="pl-PL" smtClean="0"/>
              <a:pPr>
                <a:defRPr/>
              </a:pPr>
              <a:t>34</a:t>
            </a:fld>
            <a:endParaRPr lang="pl-PL"/>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ymbol zastępczy obrazu slajdu 1"/>
          <p:cNvSpPr>
            <a:spLocks noGrp="1" noRot="1" noChangeAspect="1" noTextEdit="1"/>
          </p:cNvSpPr>
          <p:nvPr>
            <p:ph type="sldImg"/>
          </p:nvPr>
        </p:nvSpPr>
        <p:spPr bwMode="auto">
          <a:noFill/>
          <a:ln>
            <a:solidFill>
              <a:srgbClr val="000000"/>
            </a:solidFill>
            <a:miter lim="800000"/>
            <a:headEnd/>
            <a:tailEnd/>
          </a:ln>
        </p:spPr>
      </p:sp>
      <p:sp>
        <p:nvSpPr>
          <p:cNvPr id="75779" name="Symbol zastępczy notatek 2"/>
          <p:cNvSpPr>
            <a:spLocks noGrp="1"/>
          </p:cNvSpPr>
          <p:nvPr>
            <p:ph type="body" idx="1"/>
          </p:nvPr>
        </p:nvSpPr>
        <p:spPr bwMode="auto">
          <a:noFill/>
        </p:spPr>
        <p:txBody>
          <a:bodyPr wrap="square" numCol="1" anchor="t" anchorCtr="0" compatLnSpc="1">
            <a:prstTxWarp prst="textNoShape">
              <a:avLst/>
            </a:prstTxWarp>
          </a:bodyPr>
          <a:lstStyle/>
          <a:p>
            <a:pPr algn="just" eaLnBrk="1" hangingPunct="1"/>
            <a:r>
              <a:rPr lang="pl-PL" b="1" smtClean="0">
                <a:solidFill>
                  <a:schemeClr val="tx2"/>
                </a:solidFill>
              </a:rPr>
              <a:t>art. 1011 Kodeksu cywilnego</a:t>
            </a:r>
          </a:p>
          <a:p>
            <a:pPr algn="just" eaLnBrk="1" hangingPunct="1"/>
            <a:r>
              <a:rPr lang="pl-PL" smtClean="0">
                <a:solidFill>
                  <a:schemeClr val="tx2"/>
                </a:solidFill>
              </a:rPr>
              <a:t>Zstępni wydziedziczonego zstępnego są uprawnieni do zachowku, chociażby przeżył on spadkodawcę.</a:t>
            </a:r>
          </a:p>
          <a:p>
            <a:pPr algn="just" eaLnBrk="1" hangingPunct="1"/>
            <a:endParaRPr lang="pl-PL" smtClean="0"/>
          </a:p>
        </p:txBody>
      </p:sp>
      <p:sp>
        <p:nvSpPr>
          <p:cNvPr id="4" name="Symbol zastępczy numeru slajdu 3"/>
          <p:cNvSpPr>
            <a:spLocks noGrp="1"/>
          </p:cNvSpPr>
          <p:nvPr>
            <p:ph type="sldNum" sz="quarter" idx="5"/>
          </p:nvPr>
        </p:nvSpPr>
        <p:spPr/>
        <p:txBody>
          <a:bodyPr/>
          <a:lstStyle/>
          <a:p>
            <a:pPr>
              <a:defRPr/>
            </a:pPr>
            <a:fld id="{A91A63C2-79D7-495E-BB93-C521824A5F9D}" type="slidenum">
              <a:rPr lang="pl-PL" smtClean="0"/>
              <a:pPr>
                <a:defRPr/>
              </a:pPr>
              <a:t>35</a:t>
            </a:fld>
            <a:endParaRPr lang="pl-PL"/>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ymbol zastępczy obrazu slajdu 1"/>
          <p:cNvSpPr>
            <a:spLocks noGrp="1" noRot="1" noChangeAspect="1" noTextEdit="1"/>
          </p:cNvSpPr>
          <p:nvPr>
            <p:ph type="sldImg"/>
          </p:nvPr>
        </p:nvSpPr>
        <p:spPr bwMode="auto">
          <a:noFill/>
          <a:ln>
            <a:solidFill>
              <a:srgbClr val="000000"/>
            </a:solidFill>
            <a:miter lim="800000"/>
            <a:headEnd/>
            <a:tailEnd/>
          </a:ln>
        </p:spPr>
      </p:sp>
      <p:sp>
        <p:nvSpPr>
          <p:cNvPr id="3" name="Symbol zastępczy notatek 2"/>
          <p:cNvSpPr>
            <a:spLocks noGrp="1"/>
          </p:cNvSpPr>
          <p:nvPr>
            <p:ph type="body" idx="1"/>
          </p:nvPr>
        </p:nvSpPr>
        <p:spPr/>
        <p:txBody>
          <a:bodyPr>
            <a:normAutofit fontScale="92500" lnSpcReduction="20000"/>
          </a:bodyPr>
          <a:lstStyle/>
          <a:p>
            <a:pPr eaLnBrk="1" hangingPunct="1">
              <a:defRPr/>
            </a:pPr>
            <a:r>
              <a:rPr lang="pl-PL" b="1" dirty="0" smtClean="0"/>
              <a:t>Testament ustny-urzędowy</a:t>
            </a:r>
          </a:p>
          <a:p>
            <a:pPr eaLnBrk="1" hangingPunct="1">
              <a:defRPr/>
            </a:pPr>
            <a:endParaRPr lang="pl-PL" b="1" dirty="0" smtClean="0"/>
          </a:p>
          <a:p>
            <a:pPr eaLnBrk="1" hangingPunct="1">
              <a:defRPr/>
            </a:pPr>
            <a:r>
              <a:rPr lang="pl-PL" b="1" dirty="0" smtClean="0"/>
              <a:t>Art. 951. Kodeksu cywilnego </a:t>
            </a:r>
          </a:p>
          <a:p>
            <a:pPr eaLnBrk="1" hangingPunct="1">
              <a:defRPr/>
            </a:pPr>
            <a:r>
              <a:rPr lang="pl-PL" dirty="0" smtClean="0"/>
              <a:t>§ 1. Spadkodawca może sporządzić testament także w ten sposób, że w obecności dwóch świadków oświadczy swoją ostatnią wolę ustnie wobec wójta (burmistrza, prezydenta miasta), starosty, marszałka województwa, sekretarza powiatu albo gminy lub kierownika urzędu stanu cywilnego. </a:t>
            </a:r>
          </a:p>
          <a:p>
            <a:pPr eaLnBrk="1" hangingPunct="1">
              <a:defRPr/>
            </a:pPr>
            <a:r>
              <a:rPr lang="pl-PL" dirty="0" smtClean="0"/>
              <a:t>§ 2. Oświadczenie spadkodawcy spisuje się w protokole z podaniem daty jego sporządzenia. Protokół odczytuje się spadkodawcy w obecności świadków. Protokół powinien być podpisany przez spadkodawcę, przez osobę, wobec której wola została oświadczona, oraz przez świadków. Jeżeli spadkodawca nie może podpisać protokołu, należy to zaznaczyć w protokole ze wskazaniem przyczyny braku podpisu. </a:t>
            </a:r>
          </a:p>
          <a:p>
            <a:pPr eaLnBrk="1" hangingPunct="1">
              <a:defRPr/>
            </a:pPr>
            <a:r>
              <a:rPr lang="pl-PL" dirty="0" smtClean="0"/>
              <a:t>§ 3. Osoby głuche lub nieme nie mogą sporządzić testamentu w sposób przewidziany w artykule niniejszym </a:t>
            </a:r>
          </a:p>
          <a:p>
            <a:pPr eaLnBrk="1" hangingPunct="1">
              <a:defRPr/>
            </a:pPr>
            <a:endParaRPr lang="pl-PL" dirty="0" smtClean="0"/>
          </a:p>
          <a:p>
            <a:pPr eaLnBrk="1" hangingPunct="1">
              <a:defRPr/>
            </a:pPr>
            <a:r>
              <a:rPr lang="pl-PL" b="1" dirty="0" smtClean="0"/>
              <a:t>Przy sporządzeniu testamentu obowiązkowa jest obecność 2 pełnoletnich świadków.</a:t>
            </a:r>
          </a:p>
          <a:p>
            <a:pPr eaLnBrk="1" hangingPunct="1">
              <a:defRPr/>
            </a:pPr>
            <a:endParaRPr lang="pl-PL" b="1" dirty="0" smtClean="0"/>
          </a:p>
          <a:p>
            <a:pPr eaLnBrk="1" hangingPunct="1">
              <a:defRPr/>
            </a:pPr>
            <a:r>
              <a:rPr lang="pl-PL" b="1" dirty="0" smtClean="0"/>
              <a:t>art. 956 Kodeksu cywilnego</a:t>
            </a:r>
          </a:p>
          <a:p>
            <a:pPr eaLnBrk="1" hangingPunct="1">
              <a:defRPr/>
            </a:pPr>
            <a:r>
              <a:rPr lang="pl-PL" b="0" dirty="0" smtClean="0"/>
              <a:t>Nie może być świadkiem przy sporządzeniu testamentu:</a:t>
            </a:r>
          </a:p>
          <a:p>
            <a:pPr eaLnBrk="1" hangingPunct="1">
              <a:defRPr/>
            </a:pPr>
            <a:r>
              <a:rPr lang="pl-PL" dirty="0" smtClean="0"/>
              <a:t>a. kto nie ma pełnej zdolności do czynności prawnych,</a:t>
            </a:r>
          </a:p>
          <a:p>
            <a:pPr eaLnBrk="1" hangingPunct="1">
              <a:defRPr/>
            </a:pPr>
            <a:r>
              <a:rPr lang="pl-PL" dirty="0" smtClean="0"/>
              <a:t>b. niewidomy, głuchy lub niemy,</a:t>
            </a:r>
          </a:p>
          <a:p>
            <a:pPr eaLnBrk="1" hangingPunct="1">
              <a:defRPr/>
            </a:pPr>
            <a:r>
              <a:rPr lang="pl-PL" dirty="0" smtClean="0"/>
              <a:t>c. kto nie umie czytać lub pisać,</a:t>
            </a:r>
          </a:p>
          <a:p>
            <a:pPr eaLnBrk="1" hangingPunct="1">
              <a:defRPr/>
            </a:pPr>
            <a:r>
              <a:rPr lang="pl-PL" dirty="0" smtClean="0"/>
              <a:t>d. kto nie włada językiem, w którym spadkodawca sporządza testament,</a:t>
            </a:r>
          </a:p>
          <a:p>
            <a:pPr eaLnBrk="1" hangingPunct="1">
              <a:defRPr/>
            </a:pPr>
            <a:r>
              <a:rPr lang="pl-PL" dirty="0" smtClean="0"/>
              <a:t>e. skazany prawomocnie wyrokiem sądowym za fałszywe zeznania.</a:t>
            </a:r>
          </a:p>
          <a:p>
            <a:pPr eaLnBrk="1" hangingPunct="1">
              <a:defRPr/>
            </a:pPr>
            <a:endParaRPr lang="pl-PL" dirty="0" smtClean="0"/>
          </a:p>
          <a:p>
            <a:pPr eaLnBrk="1" hangingPunct="1">
              <a:defRPr/>
            </a:pPr>
            <a:r>
              <a:rPr lang="pl-PL" b="1" dirty="0" smtClean="0"/>
              <a:t>Nie może być świadkiem również osoba, dla której w testamencie została przewidziana jakakolwiek korzyść.</a:t>
            </a:r>
          </a:p>
          <a:p>
            <a:pPr eaLnBrk="1" hangingPunct="1">
              <a:defRPr/>
            </a:pPr>
            <a:r>
              <a:rPr lang="pl-PL" b="1" dirty="0" smtClean="0"/>
              <a:t>Nie mogą być świadkami: małżonek tej osoby, jej krewni lub powinowaci pierwszego i drugiego stopnia oraz osoby pozostające z nią w stosunku przysposobienia.</a:t>
            </a:r>
          </a:p>
          <a:p>
            <a:pPr eaLnBrk="1" hangingPunct="1">
              <a:defRPr/>
            </a:pPr>
            <a:endParaRPr lang="pl-PL" dirty="0" smtClean="0"/>
          </a:p>
          <a:p>
            <a:r>
              <a:rPr lang="pl-PL" sz="1200" b="1" kern="1200" baseline="0" dirty="0" smtClean="0">
                <a:solidFill>
                  <a:schemeClr val="tx1"/>
                </a:solidFill>
                <a:latin typeface="+mn-lt"/>
                <a:ea typeface="+mn-ea"/>
                <a:cs typeface="+mn-cs"/>
              </a:rPr>
              <a:t>art. 957 Kodeksu cywilnego</a:t>
            </a:r>
          </a:p>
          <a:p>
            <a:r>
              <a:rPr lang="pl-PL" sz="1200" b="0" kern="1200" baseline="0" dirty="0" smtClean="0">
                <a:solidFill>
                  <a:schemeClr val="tx1"/>
                </a:solidFill>
                <a:latin typeface="+mn-lt"/>
                <a:ea typeface="+mn-ea"/>
                <a:cs typeface="+mn-cs"/>
              </a:rPr>
              <a:t>§ 1. Nie może być świadkiem przy sporządzaniu testamentu osoba, dla której w testamencie została przewidziana jakakolwiek korzyść. Nie mogą być również świadkami: małżonek tej osoby, jej krewni lub powinowaci pierwszego i drugiego stopnia oraz osoby pozostające z nią w stosunku przysposobienia.</a:t>
            </a:r>
          </a:p>
          <a:p>
            <a:r>
              <a:rPr lang="pl-PL" sz="1200" kern="1200" baseline="0" dirty="0" smtClean="0">
                <a:solidFill>
                  <a:schemeClr val="tx1"/>
                </a:solidFill>
                <a:latin typeface="+mn-lt"/>
                <a:ea typeface="+mn-ea"/>
                <a:cs typeface="+mn-cs"/>
              </a:rPr>
              <a:t>§ 2. Jeżeli świadkiem była jedna z osób wymienionych w paragrafie poprzedzającym, nieważne jest tylko postanowienie, które przysparza korzyści tej osobie, jej małżonkowi, krewnym lub powinowatym pierwszego lub drugiego stopnia albo osobie pozostającej z nią w stosunku przysposobienia. Jednakże gdy z treści testamentu lub z okoliczności wynika, że bez nieważnego postanowienia spadkodawca nie sporządziłby testamentu danej treści, nieważny jest cały testament.</a:t>
            </a:r>
          </a:p>
          <a:p>
            <a:endParaRPr lang="pl-PL" sz="1200" kern="1200" baseline="0" dirty="0" smtClean="0">
              <a:solidFill>
                <a:schemeClr val="tx1"/>
              </a:solidFill>
              <a:latin typeface="+mn-lt"/>
              <a:ea typeface="+mn-ea"/>
              <a:cs typeface="+mn-cs"/>
            </a:endParaRPr>
          </a:p>
          <a:p>
            <a:pPr eaLnBrk="1" hangingPunct="1">
              <a:defRPr/>
            </a:pPr>
            <a:endParaRPr lang="pl-PL" dirty="0"/>
          </a:p>
        </p:txBody>
      </p:sp>
      <p:sp>
        <p:nvSpPr>
          <p:cNvPr id="4" name="Symbol zastępczy numeru slajdu 3"/>
          <p:cNvSpPr>
            <a:spLocks noGrp="1"/>
          </p:cNvSpPr>
          <p:nvPr>
            <p:ph type="sldNum" sz="quarter" idx="5"/>
          </p:nvPr>
        </p:nvSpPr>
        <p:spPr/>
        <p:txBody>
          <a:bodyPr/>
          <a:lstStyle/>
          <a:p>
            <a:pPr>
              <a:defRPr/>
            </a:pPr>
            <a:fld id="{F77CECBA-756D-47B5-8A60-77D105CA4811}" type="slidenum">
              <a:rPr lang="pl-PL" smtClean="0"/>
              <a:pPr>
                <a:defRPr/>
              </a:pPr>
              <a:t>36</a:t>
            </a:fld>
            <a:endParaRPr lang="pl-PL"/>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ymbol zastępczy obrazu slajdu 1"/>
          <p:cNvSpPr>
            <a:spLocks noGrp="1" noRot="1" noChangeAspect="1" noTextEdit="1"/>
          </p:cNvSpPr>
          <p:nvPr>
            <p:ph type="sldImg"/>
          </p:nvPr>
        </p:nvSpPr>
        <p:spPr bwMode="auto">
          <a:noFill/>
          <a:ln>
            <a:solidFill>
              <a:srgbClr val="000000"/>
            </a:solidFill>
            <a:miter lim="800000"/>
            <a:headEnd/>
            <a:tailEnd/>
          </a:ln>
        </p:spPr>
      </p:sp>
      <p:sp>
        <p:nvSpPr>
          <p:cNvPr id="3" name="Symbol zastępczy notatek 2"/>
          <p:cNvSpPr>
            <a:spLocks noGrp="1"/>
          </p:cNvSpPr>
          <p:nvPr>
            <p:ph type="body" idx="1"/>
          </p:nvPr>
        </p:nvSpPr>
        <p:spPr/>
        <p:txBody>
          <a:bodyPr>
            <a:normAutofit fontScale="77500" lnSpcReduction="20000"/>
          </a:bodyPr>
          <a:lstStyle/>
          <a:p>
            <a:pPr eaLnBrk="1" fontAlgn="auto" hangingPunct="1">
              <a:spcBef>
                <a:spcPts val="0"/>
              </a:spcBef>
              <a:spcAft>
                <a:spcPts val="0"/>
              </a:spcAft>
              <a:defRPr/>
            </a:pPr>
            <a:r>
              <a:rPr lang="pl-PL" b="1" dirty="0" smtClean="0"/>
              <a:t>Kodeks cywilny</a:t>
            </a:r>
          </a:p>
          <a:p>
            <a:pPr eaLnBrk="1" fontAlgn="auto" hangingPunct="1">
              <a:spcBef>
                <a:spcPts val="0"/>
              </a:spcBef>
              <a:spcAft>
                <a:spcPts val="0"/>
              </a:spcAft>
              <a:defRPr/>
            </a:pPr>
            <a:r>
              <a:rPr lang="pl-PL" b="1" dirty="0" smtClean="0"/>
              <a:t>Art. 1030. </a:t>
            </a:r>
            <a:r>
              <a:rPr lang="pl-PL" dirty="0" smtClean="0"/>
              <a:t>Do chwili przyjęcia spadku spadkobierca ponosi odpowiedzialność za długi spadkowe tylko ze spadku.</a:t>
            </a:r>
            <a:br>
              <a:rPr lang="pl-PL" dirty="0" smtClean="0"/>
            </a:br>
            <a:r>
              <a:rPr lang="pl-PL" dirty="0" smtClean="0"/>
              <a:t>Od chwili przyjęcia spadku ponosi odpowiedzialność za te </a:t>
            </a:r>
            <a:r>
              <a:rPr lang="pl-PL" b="0" dirty="0" smtClean="0"/>
              <a:t>długi z całego swego majątku.</a:t>
            </a:r>
          </a:p>
          <a:p>
            <a:pPr eaLnBrk="1" fontAlgn="auto" hangingPunct="1">
              <a:spcBef>
                <a:spcPts val="0"/>
              </a:spcBef>
              <a:spcAft>
                <a:spcPts val="0"/>
              </a:spcAft>
              <a:defRPr/>
            </a:pPr>
            <a:r>
              <a:rPr lang="pl-PL" b="1" dirty="0" smtClean="0"/>
              <a:t>Art. 1031. § 1. </a:t>
            </a:r>
            <a:r>
              <a:rPr lang="pl-PL" dirty="0" smtClean="0"/>
              <a:t>W razie </a:t>
            </a:r>
            <a:r>
              <a:rPr lang="pl-PL" b="1" dirty="0" smtClean="0"/>
              <a:t>prostego przyjęcia </a:t>
            </a:r>
            <a:r>
              <a:rPr lang="pl-PL" dirty="0" smtClean="0"/>
              <a:t>spadku spadkobierca ponosi odpowiedzialność za długi spadkowe bez ograniczenia.</a:t>
            </a:r>
          </a:p>
          <a:p>
            <a:pPr eaLnBrk="1" fontAlgn="auto" hangingPunct="1">
              <a:spcBef>
                <a:spcPts val="0"/>
              </a:spcBef>
              <a:spcAft>
                <a:spcPts val="0"/>
              </a:spcAft>
              <a:defRPr/>
            </a:pPr>
            <a:r>
              <a:rPr lang="pl-PL" dirty="0" smtClean="0"/>
              <a:t>§ 2. W razie przyjęcia spadku </a:t>
            </a:r>
            <a:r>
              <a:rPr lang="pl-PL" b="1" dirty="0" smtClean="0"/>
              <a:t>z dobrodziejstwem inwentarza </a:t>
            </a:r>
            <a:r>
              <a:rPr lang="pl-PL" dirty="0" smtClean="0"/>
              <a:t>spadkobierca ponosi odpowiedzialność za długi spadkowe tylko do wartości ustalonego w inwentarzu stanu czynnego spadku. Powyższe ograniczenie odpowiedzialności odpada, jeżeli spadkobierca podstępnie nie podał do inwentarza przedmiotów należących do spadku albo podał do inwentarza nie istniejące długi.</a:t>
            </a:r>
          </a:p>
          <a:p>
            <a:pPr eaLnBrk="1" fontAlgn="auto" hangingPunct="1">
              <a:spcBef>
                <a:spcPts val="0"/>
              </a:spcBef>
              <a:spcAft>
                <a:spcPts val="0"/>
              </a:spcAft>
              <a:defRPr/>
            </a:pPr>
            <a:endParaRPr lang="pl-PL" dirty="0" smtClean="0"/>
          </a:p>
          <a:p>
            <a:pPr eaLnBrk="1" fontAlgn="auto" hangingPunct="1">
              <a:spcBef>
                <a:spcPts val="0"/>
              </a:spcBef>
              <a:spcAft>
                <a:spcPts val="0"/>
              </a:spcAft>
              <a:defRPr/>
            </a:pPr>
            <a:r>
              <a:rPr lang="pl-PL" b="1" dirty="0" smtClean="0"/>
              <a:t>Kodeks postępowania cywilnego</a:t>
            </a:r>
          </a:p>
          <a:p>
            <a:pPr eaLnBrk="1" fontAlgn="auto" hangingPunct="1">
              <a:spcBef>
                <a:spcPts val="0"/>
              </a:spcBef>
              <a:spcAft>
                <a:spcPts val="0"/>
              </a:spcAft>
              <a:defRPr/>
            </a:pPr>
            <a:r>
              <a:rPr lang="pl-PL" b="1" dirty="0" smtClean="0"/>
              <a:t>Art. 635</a:t>
            </a:r>
            <a:r>
              <a:rPr lang="pl-PL" dirty="0" smtClean="0"/>
              <a:t> </a:t>
            </a:r>
            <a:r>
              <a:rPr lang="pl-PL" b="1" dirty="0" smtClean="0"/>
              <a:t>§ 4.</a:t>
            </a:r>
            <a:r>
              <a:rPr lang="pl-PL" dirty="0" smtClean="0"/>
              <a:t> Wykonanie postanowienia o zabezpieczeniu spadku i o spisie inwentarza sąd zleca komornikowi lub innemu organowi</a:t>
            </a:r>
          </a:p>
          <a:p>
            <a:pPr eaLnBrk="1" fontAlgn="auto" hangingPunct="1">
              <a:spcBef>
                <a:spcPts val="0"/>
              </a:spcBef>
              <a:spcAft>
                <a:spcPts val="0"/>
              </a:spcAft>
              <a:defRPr/>
            </a:pPr>
            <a:endParaRPr lang="pl-PL" dirty="0" smtClean="0"/>
          </a:p>
          <a:p>
            <a:pPr eaLnBrk="1" fontAlgn="auto" hangingPunct="1">
              <a:spcBef>
                <a:spcPts val="0"/>
              </a:spcBef>
              <a:spcAft>
                <a:spcPts val="0"/>
              </a:spcAft>
              <a:defRPr/>
            </a:pPr>
            <a:r>
              <a:rPr lang="pl-PL" dirty="0" smtClean="0"/>
              <a:t>{tj. urzędowi skarbowemu - ROZPORZĄDZENIE MINISTRA SPRAWIEDLIWOŚCI z dnia 1 października 1991 r. w sprawie szczegółowego trybu postępowania przy zabezpieczaniu spadku i sporządzaniu spisu inwentarza, § 1 </a:t>
            </a:r>
            <a:r>
              <a:rPr lang="pl-PL" dirty="0" err="1" smtClean="0"/>
              <a:t>pkt</a:t>
            </a:r>
            <a:r>
              <a:rPr lang="pl-PL" dirty="0" smtClean="0"/>
              <a:t> 1 i 2}</a:t>
            </a:r>
          </a:p>
          <a:p>
            <a:pPr eaLnBrk="1" fontAlgn="auto" hangingPunct="1">
              <a:spcBef>
                <a:spcPts val="0"/>
              </a:spcBef>
              <a:spcAft>
                <a:spcPts val="0"/>
              </a:spcAft>
              <a:defRPr/>
            </a:pPr>
            <a:r>
              <a:rPr lang="pl-PL" dirty="0" smtClean="0"/>
              <a:t>§ 25 tego Rozporządzenia – wniosek o sporządzenie spisu inwentarza może być zgłoszony bezpośrednio komornikowi, który byłby właściwy do wykonania postanowienia sądu spadku o sporządzeniu spisu inwentarza; </a:t>
            </a:r>
          </a:p>
          <a:p>
            <a:pPr eaLnBrk="1" fontAlgn="auto" hangingPunct="1">
              <a:spcBef>
                <a:spcPts val="0"/>
              </a:spcBef>
              <a:spcAft>
                <a:spcPts val="0"/>
              </a:spcAft>
              <a:defRPr/>
            </a:pPr>
            <a:endParaRPr lang="pl-PL" dirty="0" smtClean="0"/>
          </a:p>
          <a:p>
            <a:pPr eaLnBrk="1" fontAlgn="auto" hangingPunct="1">
              <a:spcBef>
                <a:spcPts val="0"/>
              </a:spcBef>
              <a:spcAft>
                <a:spcPts val="0"/>
              </a:spcAft>
              <a:defRPr/>
            </a:pPr>
            <a:r>
              <a:rPr lang="pl-PL" b="1" dirty="0" smtClean="0"/>
              <a:t>USTAWA z dnia 29 sierpnia 1997 r. o komornikach sądowych i egzekucji</a:t>
            </a:r>
          </a:p>
          <a:p>
            <a:pPr eaLnBrk="1" fontAlgn="auto" hangingPunct="1">
              <a:spcBef>
                <a:spcPts val="0"/>
              </a:spcBef>
              <a:spcAft>
                <a:spcPts val="0"/>
              </a:spcAft>
              <a:defRPr/>
            </a:pPr>
            <a:r>
              <a:rPr lang="pl-PL" b="1" dirty="0" smtClean="0"/>
              <a:t>Art. 53. </a:t>
            </a:r>
            <a:r>
              <a:rPr lang="pl-PL" dirty="0" smtClean="0"/>
              <a:t>Za dokonanie spisu inwentarza albo innego spisu majątku pobiera się stałą opłatę w wysokości </a:t>
            </a:r>
            <a:r>
              <a:rPr lang="pl-PL" b="1" dirty="0" smtClean="0"/>
              <a:t>10 % </a:t>
            </a:r>
            <a:r>
              <a:rPr lang="pl-PL" dirty="0" smtClean="0"/>
              <a:t>przeciętnego wynagrodzenia miesięcznego za każdą rozpoczętą godzinę.</a:t>
            </a:r>
          </a:p>
          <a:p>
            <a:pPr eaLnBrk="1" fontAlgn="auto" hangingPunct="1">
              <a:spcBef>
                <a:spcPts val="0"/>
              </a:spcBef>
              <a:spcAft>
                <a:spcPts val="0"/>
              </a:spcAft>
              <a:defRPr/>
            </a:pPr>
            <a:endParaRPr lang="pl-PL" dirty="0" smtClean="0"/>
          </a:p>
          <a:p>
            <a:pPr eaLnBrk="1" fontAlgn="auto" hangingPunct="1">
              <a:spcBef>
                <a:spcPts val="0"/>
              </a:spcBef>
              <a:spcAft>
                <a:spcPts val="0"/>
              </a:spcAft>
              <a:defRPr/>
            </a:pPr>
            <a:r>
              <a:rPr lang="pl-PL" b="1" dirty="0" smtClean="0"/>
              <a:t>USTAWA z dnia 28 lipca 2005 r. o kosztach sądowych w sprawach cywilnych</a:t>
            </a:r>
          </a:p>
          <a:p>
            <a:pPr eaLnBrk="1" fontAlgn="auto" hangingPunct="1">
              <a:spcBef>
                <a:spcPts val="0"/>
              </a:spcBef>
              <a:spcAft>
                <a:spcPts val="0"/>
              </a:spcAft>
              <a:defRPr/>
            </a:pPr>
            <a:r>
              <a:rPr lang="pl-PL" b="1" dirty="0" smtClean="0"/>
              <a:t>Art. 49. 1. </a:t>
            </a:r>
            <a:r>
              <a:rPr lang="pl-PL" dirty="0" smtClean="0"/>
              <a:t>Opłatę stałą w kwocie 50 złotych pobiera się od wniosku o:</a:t>
            </a:r>
          </a:p>
          <a:p>
            <a:pPr eaLnBrk="1" fontAlgn="auto" hangingPunct="1">
              <a:spcBef>
                <a:spcPts val="0"/>
              </a:spcBef>
              <a:spcAft>
                <a:spcPts val="0"/>
              </a:spcAft>
              <a:defRPr/>
            </a:pPr>
            <a:r>
              <a:rPr lang="pl-PL" dirty="0" smtClean="0"/>
              <a:t>3) sporządzenie spisu inwentarza;</a:t>
            </a:r>
          </a:p>
        </p:txBody>
      </p:sp>
      <p:sp>
        <p:nvSpPr>
          <p:cNvPr id="92164" name="Symbol zastępczy numeru slajdu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76D24F1-907C-4E65-B80E-30E9BC7785A0}" type="slidenum">
              <a:rPr lang="pl-PL"/>
              <a:pPr fontAlgn="base">
                <a:spcBef>
                  <a:spcPct val="0"/>
                </a:spcBef>
                <a:spcAft>
                  <a:spcPct val="0"/>
                </a:spcAft>
                <a:defRPr/>
              </a:pPr>
              <a:t>38</a:t>
            </a:fld>
            <a:endParaRPr lang="pl-PL"/>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ymbol zastępczy obrazu slajdu 1"/>
          <p:cNvSpPr>
            <a:spLocks noGrp="1" noRot="1" noChangeAspect="1" noTextEdit="1"/>
          </p:cNvSpPr>
          <p:nvPr>
            <p:ph type="sldImg"/>
          </p:nvPr>
        </p:nvSpPr>
        <p:spPr bwMode="auto">
          <a:noFill/>
          <a:ln>
            <a:solidFill>
              <a:srgbClr val="000000"/>
            </a:solidFill>
            <a:miter lim="800000"/>
            <a:headEnd/>
            <a:tailEnd/>
          </a:ln>
        </p:spPr>
      </p:sp>
      <p:sp>
        <p:nvSpPr>
          <p:cNvPr id="78851" name="Symbol zastępczy notatek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pl-PL" sz="1600" b="1" dirty="0" smtClean="0">
                <a:solidFill>
                  <a:schemeClr val="tx2"/>
                </a:solidFill>
              </a:rPr>
              <a:t>Kodeks cywilny</a:t>
            </a:r>
          </a:p>
          <a:p>
            <a:pPr eaLnBrk="1" hangingPunct="1">
              <a:spcBef>
                <a:spcPct val="0"/>
              </a:spcBef>
            </a:pPr>
            <a:r>
              <a:rPr lang="pl-PL" sz="1600" b="1" dirty="0" smtClean="0">
                <a:solidFill>
                  <a:schemeClr val="tx2"/>
                </a:solidFill>
              </a:rPr>
              <a:t>art. 1015 § 2</a:t>
            </a:r>
          </a:p>
          <a:p>
            <a:pPr eaLnBrk="1" hangingPunct="1">
              <a:spcBef>
                <a:spcPct val="0"/>
              </a:spcBef>
            </a:pPr>
            <a:r>
              <a:rPr lang="pl-PL" dirty="0" smtClean="0">
                <a:solidFill>
                  <a:schemeClr val="tx2"/>
                </a:solidFill>
              </a:rPr>
              <a:t>Brak oświadczenia spadkobiercy w ciągu sześciu miesięcy od dnia, w którym dowiedział się o tytule swego powołania jest jednoznaczny </a:t>
            </a:r>
            <a:r>
              <a:rPr lang="pl-PL" u="sng" dirty="0" smtClean="0">
                <a:solidFill>
                  <a:srgbClr val="FF0000"/>
                </a:solidFill>
              </a:rPr>
              <a:t>z prostym przyjęciem</a:t>
            </a:r>
            <a:r>
              <a:rPr lang="pl-PL" dirty="0" smtClean="0">
                <a:solidFill>
                  <a:schemeClr val="tx2"/>
                </a:solidFill>
              </a:rPr>
              <a:t> spadku. Jednakże gdy spadkobiercą jest osoba nie mająca pełnej zdolności do czynności prawnych albo osoba, co do której istnieje podstawa do jej całkowitego ubezwłasnowolnienia, albo osoba prawna, brak oświadczenia spadkobiercy w terminie jest jednoznaczny z przyjęciem spadku </a:t>
            </a:r>
            <a:r>
              <a:rPr lang="pl-PL" u="sng" dirty="0" smtClean="0">
                <a:solidFill>
                  <a:schemeClr val="tx2"/>
                </a:solidFill>
              </a:rPr>
              <a:t>z dobrodziejstwem inwentarza</a:t>
            </a:r>
            <a:r>
              <a:rPr lang="pl-PL" dirty="0" smtClean="0">
                <a:solidFill>
                  <a:schemeClr val="tx2"/>
                </a:solidFill>
              </a:rPr>
              <a:t>.</a:t>
            </a:r>
            <a:endParaRPr lang="pl-PL" dirty="0" smtClean="0"/>
          </a:p>
          <a:p>
            <a:pPr eaLnBrk="1" hangingPunct="1">
              <a:spcBef>
                <a:spcPct val="0"/>
              </a:spcBef>
            </a:pPr>
            <a:endParaRPr lang="pl-PL" dirty="0" smtClean="0"/>
          </a:p>
          <a:p>
            <a:pPr eaLnBrk="1" hangingPunct="1">
              <a:spcBef>
                <a:spcPct val="0"/>
              </a:spcBef>
            </a:pPr>
            <a:r>
              <a:rPr lang="pl-PL" b="1" dirty="0" smtClean="0"/>
              <a:t>art. 11.</a:t>
            </a:r>
          </a:p>
          <a:p>
            <a:pPr eaLnBrk="1" hangingPunct="1">
              <a:spcBef>
                <a:spcPct val="0"/>
              </a:spcBef>
            </a:pPr>
            <a:r>
              <a:rPr lang="pl-PL" dirty="0" smtClean="0"/>
              <a:t>Pełną zdolność do czynności prawnych nabywa się z chwilą uzyskania </a:t>
            </a:r>
            <a:r>
              <a:rPr lang="pl-PL" dirty="0" err="1" smtClean="0"/>
              <a:t>pełnoletności</a:t>
            </a:r>
            <a:r>
              <a:rPr lang="pl-PL" dirty="0" smtClean="0"/>
              <a:t>.</a:t>
            </a:r>
          </a:p>
          <a:p>
            <a:pPr eaLnBrk="1" hangingPunct="1">
              <a:spcBef>
                <a:spcPct val="0"/>
              </a:spcBef>
            </a:pPr>
            <a:endParaRPr lang="pl-PL" dirty="0" smtClean="0"/>
          </a:p>
          <a:p>
            <a:pPr eaLnBrk="1" hangingPunct="1">
              <a:spcBef>
                <a:spcPct val="0"/>
              </a:spcBef>
            </a:pPr>
            <a:r>
              <a:rPr lang="pl-PL" b="1" dirty="0" smtClean="0"/>
              <a:t>art. 1016.</a:t>
            </a:r>
          </a:p>
          <a:p>
            <a:pPr eaLnBrk="1" hangingPunct="1">
              <a:spcBef>
                <a:spcPct val="0"/>
              </a:spcBef>
            </a:pPr>
            <a:r>
              <a:rPr lang="pl-PL" dirty="0" smtClean="0"/>
              <a:t>Jeżeli jeden ze spadkobierców przyjął spadek z dobrodziejstwem inwentarza, uważa się, że także spadkobiercy, którzy nie złożyli w terminie żadnego oświadczenia, przyjęli spadek z dobrodziejstwem inwentarza.</a:t>
            </a:r>
          </a:p>
          <a:p>
            <a:pPr eaLnBrk="1" hangingPunct="1">
              <a:spcBef>
                <a:spcPct val="0"/>
              </a:spcBef>
            </a:pPr>
            <a:endParaRPr lang="pl-PL" b="1" dirty="0" smtClean="0"/>
          </a:p>
          <a:p>
            <a:pPr eaLnBrk="1" hangingPunct="1">
              <a:spcBef>
                <a:spcPct val="0"/>
              </a:spcBef>
            </a:pPr>
            <a:r>
              <a:rPr lang="pl-PL" b="1" dirty="0" smtClean="0"/>
              <a:t>art. 1017. </a:t>
            </a:r>
            <a:r>
              <a:rPr lang="pl-PL" dirty="0" smtClean="0"/>
              <a:t>Jeżeli przed upływem terminu do złożenia oświadczenia o przyjęciu lub odrzuceniu spadku spadkobierca zmarł nie złożywszy takiego oświadczenia, oświadczenie o przyjęciu lub o odrzuceniu spadku może być złożone przez jego spadkobierców. Termin do złożenia tego oświadczenia nie może się skończyć wcześniej aniżeli termin do złożenia oświadczenia co do spadku po zmarłym spadkobiercy.</a:t>
            </a:r>
          </a:p>
          <a:p>
            <a:pPr eaLnBrk="1" hangingPunct="1"/>
            <a:endParaRPr lang="pl-PL" dirty="0" smtClean="0"/>
          </a:p>
        </p:txBody>
      </p:sp>
      <p:sp>
        <p:nvSpPr>
          <p:cNvPr id="4" name="Symbol zastępczy numeru slajdu 3"/>
          <p:cNvSpPr>
            <a:spLocks noGrp="1"/>
          </p:cNvSpPr>
          <p:nvPr>
            <p:ph type="sldNum" sz="quarter" idx="5"/>
          </p:nvPr>
        </p:nvSpPr>
        <p:spPr/>
        <p:txBody>
          <a:bodyPr/>
          <a:lstStyle/>
          <a:p>
            <a:pPr>
              <a:defRPr/>
            </a:pPr>
            <a:fld id="{19E04D9F-8FF9-4CA6-B671-2E0FB139AE50}" type="slidenum">
              <a:rPr lang="pl-PL" smtClean="0"/>
              <a:pPr>
                <a:defRPr/>
              </a:pPr>
              <a:t>39</a:t>
            </a:fld>
            <a:endParaRPr lang="pl-PL"/>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ymbol zastępczy obrazu slajdu 1"/>
          <p:cNvSpPr>
            <a:spLocks noGrp="1" noRot="1" noChangeAspect="1" noTextEdit="1"/>
          </p:cNvSpPr>
          <p:nvPr>
            <p:ph type="sldImg"/>
          </p:nvPr>
        </p:nvSpPr>
        <p:spPr bwMode="auto">
          <a:noFill/>
          <a:ln>
            <a:solidFill>
              <a:srgbClr val="000000"/>
            </a:solidFill>
            <a:miter lim="800000"/>
            <a:headEnd/>
            <a:tailEnd/>
          </a:ln>
        </p:spPr>
      </p:sp>
      <p:sp>
        <p:nvSpPr>
          <p:cNvPr id="79875" name="Symbol zastępczy notatek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pl-PL" b="1" dirty="0" smtClean="0"/>
              <a:t>Kodeks cywilny</a:t>
            </a:r>
          </a:p>
          <a:p>
            <a:pPr eaLnBrk="1" hangingPunct="1">
              <a:spcBef>
                <a:spcPct val="0"/>
              </a:spcBef>
            </a:pPr>
            <a:endParaRPr lang="pl-PL" b="1" dirty="0" smtClean="0"/>
          </a:p>
          <a:p>
            <a:pPr eaLnBrk="1" hangingPunct="1">
              <a:spcBef>
                <a:spcPct val="0"/>
              </a:spcBef>
            </a:pPr>
            <a:r>
              <a:rPr lang="pl-PL" b="1" dirty="0" smtClean="0"/>
              <a:t>Art. 1012. </a:t>
            </a:r>
            <a:r>
              <a:rPr lang="pl-PL" dirty="0" smtClean="0"/>
              <a:t>Spadkobierca może bądź przyjąć spadek bez ograniczenia odpowiedzialności za długi (przyjęcie proste), bądź przyjąć spadek z ograniczeniem tej odpowiedzialności (przyjęcie z dobrodziejstwem inwentarza), bądź też</a:t>
            </a:r>
            <a:r>
              <a:rPr lang="pl-PL" b="1" dirty="0" smtClean="0"/>
              <a:t> spadek odrzucić.</a:t>
            </a:r>
          </a:p>
          <a:p>
            <a:pPr eaLnBrk="1" hangingPunct="1">
              <a:spcBef>
                <a:spcPct val="0"/>
              </a:spcBef>
            </a:pPr>
            <a:endParaRPr lang="pl-PL" b="1" dirty="0" smtClean="0"/>
          </a:p>
          <a:p>
            <a:pPr eaLnBrk="1" hangingPunct="1">
              <a:spcBef>
                <a:spcPct val="0"/>
              </a:spcBef>
            </a:pPr>
            <a:r>
              <a:rPr lang="pl-PL" b="1" dirty="0" smtClean="0"/>
              <a:t>Art. 931 § 2</a:t>
            </a:r>
            <a:r>
              <a:rPr lang="pl-PL" dirty="0" smtClean="0"/>
              <a:t> Jeżeli dziecko spadkodawcy nie dożyło otwarcia spadku, udział spadkowy, który by mu przypadał, przypada jego dzieciom w częściach równych. Przepis ten stosuje się odpowiednio do dalszych zstępnych.</a:t>
            </a:r>
          </a:p>
          <a:p>
            <a:pPr eaLnBrk="1" hangingPunct="1">
              <a:spcBef>
                <a:spcPct val="0"/>
              </a:spcBef>
            </a:pPr>
            <a:r>
              <a:rPr lang="pl-PL" b="1" dirty="0" smtClean="0"/>
              <a:t>art. 963 KC </a:t>
            </a:r>
            <a:r>
              <a:rPr lang="pl-PL" dirty="0" smtClean="0"/>
              <a:t>Można powołać spadkobiercę testamentowego na wypadek, gdyby inna osoba powołana jako spadkobierca ustawowy lub testamentowy nie chciała lub nie mogła być spadkobiercą (podstawienie).</a:t>
            </a:r>
          </a:p>
          <a:p>
            <a:pPr eaLnBrk="1" hangingPunct="1">
              <a:spcBef>
                <a:spcPct val="0"/>
              </a:spcBef>
            </a:pPr>
            <a:r>
              <a:rPr lang="pl-PL" b="1" dirty="0" smtClean="0"/>
              <a:t>Art. 1020. </a:t>
            </a:r>
            <a:r>
              <a:rPr lang="pl-PL" dirty="0" smtClean="0"/>
              <a:t>Spadkobierca, który spadek odrzucił, zostaje wyłączony od dziedziczenia, tak </a:t>
            </a:r>
            <a:r>
              <a:rPr lang="pl-PL" b="1" dirty="0" smtClean="0"/>
              <a:t>jakby nie dożył </a:t>
            </a:r>
            <a:r>
              <a:rPr lang="pl-PL" dirty="0" smtClean="0"/>
              <a:t>otwarcia spadku.</a:t>
            </a:r>
          </a:p>
          <a:p>
            <a:pPr eaLnBrk="1" hangingPunct="1">
              <a:spcBef>
                <a:spcPct val="0"/>
              </a:spcBef>
            </a:pPr>
            <a:r>
              <a:rPr lang="pl-PL" b="1" dirty="0" smtClean="0"/>
              <a:t>Art. 1023 § 1</a:t>
            </a:r>
            <a:r>
              <a:rPr lang="pl-PL" dirty="0" smtClean="0"/>
              <a:t> Skarb Państwa ani gmina nie mogą odrzucić spadku, który im przypadł z mocy ustawy.</a:t>
            </a:r>
          </a:p>
          <a:p>
            <a:pPr eaLnBrk="1" hangingPunct="1">
              <a:spcBef>
                <a:spcPct val="0"/>
              </a:spcBef>
            </a:pPr>
            <a:r>
              <a:rPr lang="pl-PL" dirty="0" smtClean="0"/>
              <a:t>§ 2. Skarb Państwa ani gmina nie składają oświadczenia o przyjęciu spadku, a spadek uważa się za przyjęty z dobrodziejstwem inwentarza.</a:t>
            </a:r>
          </a:p>
          <a:p>
            <a:pPr eaLnBrk="1" hangingPunct="1"/>
            <a:endParaRPr lang="pl-PL" dirty="0" smtClean="0"/>
          </a:p>
        </p:txBody>
      </p:sp>
      <p:sp>
        <p:nvSpPr>
          <p:cNvPr id="4" name="Symbol zastępczy numeru slajdu 3"/>
          <p:cNvSpPr>
            <a:spLocks noGrp="1"/>
          </p:cNvSpPr>
          <p:nvPr>
            <p:ph type="sldNum" sz="quarter" idx="5"/>
          </p:nvPr>
        </p:nvSpPr>
        <p:spPr/>
        <p:txBody>
          <a:bodyPr/>
          <a:lstStyle/>
          <a:p>
            <a:pPr>
              <a:defRPr/>
            </a:pPr>
            <a:fld id="{CB97E3FB-0BD7-4997-92FC-5699BED28C5A}" type="slidenum">
              <a:rPr lang="pl-PL" smtClean="0"/>
              <a:pPr>
                <a:defRPr/>
              </a:pPr>
              <a:t>40</a:t>
            </a:fld>
            <a:endParaRPr lang="pl-PL"/>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ymbol zastępczy obrazu slajdu 1"/>
          <p:cNvSpPr>
            <a:spLocks noGrp="1" noRot="1" noChangeAspect="1" noTextEdit="1"/>
          </p:cNvSpPr>
          <p:nvPr>
            <p:ph type="sldImg"/>
          </p:nvPr>
        </p:nvSpPr>
        <p:spPr bwMode="auto">
          <a:noFill/>
          <a:ln>
            <a:solidFill>
              <a:srgbClr val="000000"/>
            </a:solidFill>
            <a:miter lim="800000"/>
            <a:headEnd/>
            <a:tailEnd/>
          </a:ln>
        </p:spPr>
      </p:sp>
      <p:sp>
        <p:nvSpPr>
          <p:cNvPr id="3" name="Symbol zastępczy notatek 2"/>
          <p:cNvSpPr>
            <a:spLocks noGrp="1"/>
          </p:cNvSpPr>
          <p:nvPr>
            <p:ph type="body" idx="1"/>
          </p:nvPr>
        </p:nvSpPr>
        <p:spPr/>
        <p:txBody>
          <a:bodyPr>
            <a:normAutofit fontScale="32500" lnSpcReduction="20000"/>
          </a:bodyPr>
          <a:lstStyle/>
          <a:p>
            <a:pPr eaLnBrk="1" fontAlgn="auto" hangingPunct="1">
              <a:spcBef>
                <a:spcPts val="0"/>
              </a:spcBef>
              <a:spcAft>
                <a:spcPts val="0"/>
              </a:spcAft>
              <a:defRPr/>
            </a:pPr>
            <a:r>
              <a:rPr lang="pl-PL" b="1" dirty="0" smtClean="0"/>
              <a:t>Kodeks postępowania cywilnego</a:t>
            </a:r>
          </a:p>
          <a:p>
            <a:pPr algn="just" eaLnBrk="1" hangingPunct="1">
              <a:buFont typeface="Arial" charset="0"/>
              <a:buNone/>
              <a:defRPr/>
            </a:pPr>
            <a:r>
              <a:rPr lang="pl-PL" b="1" dirty="0" smtClean="0">
                <a:solidFill>
                  <a:schemeClr val="tx2"/>
                </a:solidFill>
              </a:rPr>
              <a:t>art. 628</a:t>
            </a:r>
          </a:p>
          <a:p>
            <a:pPr algn="just" eaLnBrk="1" hangingPunct="1">
              <a:buFont typeface="Arial" charset="0"/>
              <a:buNone/>
              <a:defRPr/>
            </a:pPr>
            <a:r>
              <a:rPr lang="pl-PL" dirty="0" smtClean="0">
                <a:solidFill>
                  <a:schemeClr val="tx2"/>
                </a:solidFill>
              </a:rPr>
              <a:t>Do czynności w postępowaniu spadkowym, które należą do zakresu działania sądów, wyłącznie właściwy jest sąd ostatniego miejsca zamieszkania spadkodawcy, a jeżeli jego miejsca zamieszkania w Polsce nie da się ustalić, sąd miejsca, w którym znajduje się majątek spadkowy lub jego część (sąd spadku). W braku powyższych podstaw sądem spadku jest sąd rejonowy dla m. st. Warszawy.</a:t>
            </a:r>
          </a:p>
          <a:p>
            <a:pPr eaLnBrk="1" fontAlgn="auto" hangingPunct="1">
              <a:spcBef>
                <a:spcPts val="0"/>
              </a:spcBef>
              <a:spcAft>
                <a:spcPts val="0"/>
              </a:spcAft>
              <a:defRPr/>
            </a:pPr>
            <a:endParaRPr lang="pl-PL" b="1" dirty="0" smtClean="0"/>
          </a:p>
          <a:p>
            <a:pPr eaLnBrk="1" fontAlgn="auto" hangingPunct="1">
              <a:spcBef>
                <a:spcPts val="0"/>
              </a:spcBef>
              <a:spcAft>
                <a:spcPts val="0"/>
              </a:spcAft>
              <a:defRPr/>
            </a:pPr>
            <a:r>
              <a:rPr lang="pl-PL" b="1" dirty="0" smtClean="0"/>
              <a:t>art. 640. § 1. </a:t>
            </a:r>
            <a:r>
              <a:rPr lang="pl-PL" dirty="0" smtClean="0"/>
              <a:t>Oświadczenie o prostym przyjęciu spadku lub z dobrodziejstwem inwentarza albo o odrzuceniu spadku może być złożone </a:t>
            </a:r>
            <a:r>
              <a:rPr lang="pl-PL" b="1" dirty="0" smtClean="0">
                <a:solidFill>
                  <a:srgbClr val="FF0000"/>
                </a:solidFill>
              </a:rPr>
              <a:t>przed notariuszem lub w sądzie rejonowym</a:t>
            </a:r>
            <a:r>
              <a:rPr lang="pl-PL" dirty="0" smtClean="0"/>
              <a:t>, w którego okręgu znajduje się miejsce zamieszkania lub pobytu składającego oświadczenie. Notariusz lub sąd prześle niezwłocznie oświadczenie, wraz z załącznikami, do sądu spadku.</a:t>
            </a:r>
          </a:p>
          <a:p>
            <a:pPr eaLnBrk="1" fontAlgn="auto" hangingPunct="1">
              <a:spcBef>
                <a:spcPts val="0"/>
              </a:spcBef>
              <a:spcAft>
                <a:spcPts val="0"/>
              </a:spcAft>
              <a:defRPr/>
            </a:pPr>
            <a:r>
              <a:rPr lang="pl-PL" b="1" dirty="0" smtClean="0"/>
              <a:t>§ 2.</a:t>
            </a:r>
            <a:r>
              <a:rPr lang="pl-PL" dirty="0" smtClean="0"/>
              <a:t> Oświadczenia, o których mowa w paragrafie pierwszym, mogą być również składane w sądzie spadku w toku postępowania o stwierdzenie praw do spadku.</a:t>
            </a:r>
            <a:endParaRPr lang="pl-PL" b="1" dirty="0" smtClean="0"/>
          </a:p>
          <a:p>
            <a:pPr eaLnBrk="1" fontAlgn="auto" hangingPunct="1">
              <a:spcBef>
                <a:spcPts val="0"/>
              </a:spcBef>
              <a:spcAft>
                <a:spcPts val="0"/>
              </a:spcAft>
              <a:defRPr/>
            </a:pPr>
            <a:endParaRPr lang="pl-PL" dirty="0" smtClean="0"/>
          </a:p>
          <a:p>
            <a:pPr eaLnBrk="1" fontAlgn="auto" hangingPunct="1">
              <a:spcBef>
                <a:spcPts val="0"/>
              </a:spcBef>
              <a:spcAft>
                <a:spcPts val="0"/>
              </a:spcAft>
              <a:defRPr/>
            </a:pPr>
            <a:r>
              <a:rPr lang="pl-PL" b="1" dirty="0" smtClean="0"/>
              <a:t>art. 649. § 1 Sąd albo notariusz otwiera i ogłasza testament</a:t>
            </a:r>
            <a:r>
              <a:rPr lang="pl-PL" dirty="0" smtClean="0"/>
              <a:t>, gdy ma dowód śmierci spadkodawcy.</a:t>
            </a:r>
          </a:p>
          <a:p>
            <a:pPr eaLnBrk="1" fontAlgn="auto" hangingPunct="1">
              <a:spcBef>
                <a:spcPts val="0"/>
              </a:spcBef>
              <a:spcAft>
                <a:spcPts val="0"/>
              </a:spcAft>
              <a:defRPr/>
            </a:pPr>
            <a:endParaRPr lang="pl-PL" dirty="0" smtClean="0"/>
          </a:p>
          <a:p>
            <a:pPr eaLnBrk="1" fontAlgn="auto" hangingPunct="1">
              <a:spcBef>
                <a:spcPts val="0"/>
              </a:spcBef>
              <a:spcAft>
                <a:spcPts val="0"/>
              </a:spcAft>
              <a:defRPr/>
            </a:pPr>
            <a:r>
              <a:rPr lang="pl-PL" b="1" dirty="0" smtClean="0"/>
              <a:t>art. 669 Sąd spadku wydaje postanowienie o stwierdzeniu nabycia spadku </a:t>
            </a:r>
            <a:r>
              <a:rPr lang="pl-PL" dirty="0" smtClean="0"/>
              <a:t>po przeprowadzeniu rozprawy, na którą wzywa wnioskodawcę oraz osoby mogące wchodzić w rachubę jako spadkobiercy ustawowi i testamentowi.</a:t>
            </a:r>
          </a:p>
          <a:p>
            <a:pPr eaLnBrk="1" fontAlgn="auto" hangingPunct="1">
              <a:spcBef>
                <a:spcPts val="0"/>
              </a:spcBef>
              <a:spcAft>
                <a:spcPts val="0"/>
              </a:spcAft>
              <a:defRPr/>
            </a:pPr>
            <a:endParaRPr lang="pl-PL" dirty="0" smtClean="0"/>
          </a:p>
          <a:p>
            <a:pPr eaLnBrk="1" fontAlgn="auto" hangingPunct="1">
              <a:spcBef>
                <a:spcPts val="0"/>
              </a:spcBef>
              <a:spcAft>
                <a:spcPts val="0"/>
              </a:spcAft>
              <a:defRPr/>
            </a:pPr>
            <a:r>
              <a:rPr lang="pl-PL" b="1" dirty="0" smtClean="0"/>
              <a:t>art. 680. § 1. </a:t>
            </a:r>
            <a:r>
              <a:rPr lang="pl-PL" dirty="0" smtClean="0"/>
              <a:t>We wniosku o </a:t>
            </a:r>
            <a:r>
              <a:rPr lang="pl-PL" b="1" dirty="0" smtClean="0"/>
              <a:t>dział spadku </a:t>
            </a:r>
            <a:r>
              <a:rPr lang="pl-PL" dirty="0" smtClean="0"/>
              <a:t>należy powołać postanowienie o stwierdzeniu nabycia spadku albo zarejestrowany akt poświadczenia dziedziczenia oraz spis inwentarza, jak również podać, jakie spadkodawca sporządził testamenty, gdzie zostały złożone i gdzie się znajdują. Jeżeli spis inwentarza nie został sporządzony, należy we wniosku wskazać majątek, który ma być przedmiotem działu.</a:t>
            </a:r>
          </a:p>
          <a:p>
            <a:pPr eaLnBrk="1" fontAlgn="auto" hangingPunct="1">
              <a:spcBef>
                <a:spcPts val="0"/>
              </a:spcBef>
              <a:spcAft>
                <a:spcPts val="0"/>
              </a:spcAft>
              <a:defRPr/>
            </a:pPr>
            <a:r>
              <a:rPr lang="pl-PL" b="1" dirty="0" smtClean="0"/>
              <a:t>§ 2.</a:t>
            </a:r>
            <a:r>
              <a:rPr lang="pl-PL" dirty="0" smtClean="0"/>
              <a:t> W wypadku gdy w skład spadku wchodzi nieruchomość, należy przedstawić dowody stwierdzające, że nieruchomość stanowiła własność spadkodawcy.</a:t>
            </a:r>
          </a:p>
          <a:p>
            <a:pPr eaLnBrk="1" fontAlgn="auto" hangingPunct="1">
              <a:spcBef>
                <a:spcPts val="0"/>
              </a:spcBef>
              <a:spcAft>
                <a:spcPts val="0"/>
              </a:spcAft>
              <a:defRPr/>
            </a:pPr>
            <a:endParaRPr lang="pl-PL" b="1" dirty="0" smtClean="0"/>
          </a:p>
          <a:p>
            <a:pPr eaLnBrk="1" fontAlgn="auto" hangingPunct="1">
              <a:spcBef>
                <a:spcPts val="0"/>
              </a:spcBef>
              <a:spcAft>
                <a:spcPts val="0"/>
              </a:spcAft>
              <a:defRPr/>
            </a:pPr>
            <a:r>
              <a:rPr lang="pl-PL" b="1" dirty="0" smtClean="0"/>
              <a:t>art. 39. </a:t>
            </a:r>
            <a:r>
              <a:rPr lang="pl-PL" dirty="0" smtClean="0"/>
              <a:t>Powództwo z tytułu dziedziczenia, zachowku, jak również z tytułu zapisu, polecenia oraz innych rozrządzeń testamentowych wytacza się wyłącznie </a:t>
            </a:r>
            <a:r>
              <a:rPr lang="pl-PL" b="1" dirty="0" smtClean="0"/>
              <a:t>przed sąd ostatniego miejsca zamieszkania spadkodawcy</a:t>
            </a:r>
            <a:r>
              <a:rPr lang="pl-PL" dirty="0" smtClean="0"/>
              <a:t>, a jeżeli jego miejsca zamieszkania w Polsce nie da się ustalić, przed sąd miejsca, w którym znajduje się majątek spadkowy lub jego część.</a:t>
            </a:r>
          </a:p>
          <a:p>
            <a:pPr eaLnBrk="1" fontAlgn="auto" hangingPunct="1">
              <a:spcBef>
                <a:spcPts val="0"/>
              </a:spcBef>
              <a:spcAft>
                <a:spcPts val="0"/>
              </a:spcAft>
              <a:defRPr/>
            </a:pPr>
            <a:endParaRPr lang="pl-PL" dirty="0" smtClean="0"/>
          </a:p>
          <a:p>
            <a:pPr eaLnBrk="1" fontAlgn="auto" hangingPunct="1">
              <a:spcBef>
                <a:spcPts val="0"/>
              </a:spcBef>
              <a:spcAft>
                <a:spcPts val="0"/>
              </a:spcAft>
              <a:defRPr/>
            </a:pPr>
            <a:r>
              <a:rPr lang="pl-PL" b="1" dirty="0" smtClean="0"/>
              <a:t>Ustawa o kosztach sądowych w sprawach cywilnych</a:t>
            </a:r>
            <a:endParaRPr lang="pl-PL" dirty="0" smtClean="0"/>
          </a:p>
          <a:p>
            <a:pPr eaLnBrk="1" fontAlgn="auto" hangingPunct="1">
              <a:spcBef>
                <a:spcPts val="0"/>
              </a:spcBef>
              <a:spcAft>
                <a:spcPts val="0"/>
              </a:spcAft>
              <a:defRPr/>
            </a:pPr>
            <a:r>
              <a:rPr lang="pl-PL" b="1" dirty="0" smtClean="0"/>
              <a:t>art. 13. 1. </a:t>
            </a:r>
            <a:r>
              <a:rPr lang="pl-PL" dirty="0" smtClean="0"/>
              <a:t>Opłatę stosunkową pobiera się w sprawach o prawa majątkowe; wynosi ona 5 % wartości przedmiotu sporu lub przedmiotu zaskarżenia, jednak nie mniej niż 30 złotych i nie więcej niż 100.000 złotych.</a:t>
            </a:r>
          </a:p>
          <a:p>
            <a:pPr eaLnBrk="1" fontAlgn="auto" hangingPunct="1">
              <a:spcBef>
                <a:spcPts val="0"/>
              </a:spcBef>
              <a:spcAft>
                <a:spcPts val="0"/>
              </a:spcAft>
              <a:defRPr/>
            </a:pPr>
            <a:r>
              <a:rPr lang="pl-PL" b="1" dirty="0" smtClean="0">
                <a:solidFill>
                  <a:schemeClr val="tx2"/>
                </a:solidFill>
                <a:sym typeface="Wingdings" pitchFamily="2" charset="2"/>
              </a:rPr>
              <a:t> </a:t>
            </a:r>
            <a:r>
              <a:rPr lang="pl-PL" b="1" dirty="0" smtClean="0">
                <a:solidFill>
                  <a:schemeClr val="tx2"/>
                </a:solidFill>
              </a:rPr>
              <a:t>Opłata za pozew o zachowek zależy od wartości zachowku.</a:t>
            </a:r>
          </a:p>
          <a:p>
            <a:pPr eaLnBrk="1" fontAlgn="auto" hangingPunct="1">
              <a:spcBef>
                <a:spcPts val="0"/>
              </a:spcBef>
              <a:spcAft>
                <a:spcPts val="0"/>
              </a:spcAft>
              <a:defRPr/>
            </a:pPr>
            <a:endParaRPr lang="pl-PL" b="1" dirty="0" smtClean="0"/>
          </a:p>
          <a:p>
            <a:pPr eaLnBrk="1" fontAlgn="auto" hangingPunct="1">
              <a:spcBef>
                <a:spcPts val="0"/>
              </a:spcBef>
              <a:spcAft>
                <a:spcPts val="0"/>
              </a:spcAft>
              <a:defRPr/>
            </a:pPr>
            <a:r>
              <a:rPr lang="pl-PL" b="1" dirty="0" smtClean="0"/>
              <a:t>art. 49. 1. Opłatę stałą w kwocie 50 złotych pobiera się od wniosku o:</a:t>
            </a:r>
          </a:p>
          <a:p>
            <a:pPr eaLnBrk="1" fontAlgn="auto" hangingPunct="1">
              <a:spcBef>
                <a:spcPts val="0"/>
              </a:spcBef>
              <a:spcAft>
                <a:spcPts val="0"/>
              </a:spcAft>
              <a:defRPr/>
            </a:pPr>
            <a:r>
              <a:rPr lang="pl-PL" dirty="0" smtClean="0"/>
              <a:t>1) stwierdzenie nabycia spadku;</a:t>
            </a:r>
          </a:p>
          <a:p>
            <a:pPr eaLnBrk="1" fontAlgn="auto" hangingPunct="1">
              <a:spcBef>
                <a:spcPts val="0"/>
              </a:spcBef>
              <a:spcAft>
                <a:spcPts val="0"/>
              </a:spcAft>
              <a:defRPr/>
            </a:pPr>
            <a:r>
              <a:rPr lang="pl-PL" dirty="0" smtClean="0"/>
              <a:t>2) zabezpieczenie spadku;</a:t>
            </a:r>
          </a:p>
          <a:p>
            <a:pPr eaLnBrk="1" fontAlgn="auto" hangingPunct="1">
              <a:spcBef>
                <a:spcPts val="0"/>
              </a:spcBef>
              <a:spcAft>
                <a:spcPts val="0"/>
              </a:spcAft>
              <a:defRPr/>
            </a:pPr>
            <a:r>
              <a:rPr lang="pl-PL" dirty="0" smtClean="0"/>
              <a:t>3) sporządzenie spisu inwentarza;</a:t>
            </a:r>
          </a:p>
          <a:p>
            <a:pPr eaLnBrk="1" fontAlgn="auto" hangingPunct="1">
              <a:spcBef>
                <a:spcPts val="0"/>
              </a:spcBef>
              <a:spcAft>
                <a:spcPts val="0"/>
              </a:spcAft>
              <a:defRPr/>
            </a:pPr>
            <a:r>
              <a:rPr lang="pl-PL" dirty="0" smtClean="0"/>
              <a:t>4) odebranie oświadczenia o przyjęciu lub odrzuceniu spadku.</a:t>
            </a:r>
          </a:p>
          <a:p>
            <a:pPr eaLnBrk="1" fontAlgn="auto" hangingPunct="1">
              <a:spcBef>
                <a:spcPts val="0"/>
              </a:spcBef>
              <a:spcAft>
                <a:spcPts val="0"/>
              </a:spcAft>
              <a:defRPr/>
            </a:pPr>
            <a:r>
              <a:rPr lang="pl-PL" dirty="0" smtClean="0"/>
              <a:t>2. Jeżeli wnioski, o których mowa w ust. 1, są umieszczone w jednym piśmie lub we wniosku o dział spadku, opłatę pobiera się od każdego z nich odrębnie.</a:t>
            </a:r>
          </a:p>
          <a:p>
            <a:pPr eaLnBrk="1" fontAlgn="auto" hangingPunct="1">
              <a:spcBef>
                <a:spcPts val="0"/>
              </a:spcBef>
              <a:spcAft>
                <a:spcPts val="0"/>
              </a:spcAft>
              <a:defRPr/>
            </a:pPr>
            <a:endParaRPr lang="pl-PL" dirty="0" smtClean="0"/>
          </a:p>
          <a:p>
            <a:pPr eaLnBrk="1" fontAlgn="auto" hangingPunct="1">
              <a:spcBef>
                <a:spcPts val="0"/>
              </a:spcBef>
              <a:spcAft>
                <a:spcPts val="0"/>
              </a:spcAft>
              <a:defRPr/>
            </a:pPr>
            <a:r>
              <a:rPr lang="pl-PL" b="1" dirty="0" smtClean="0"/>
              <a:t>art. 51. 1. Opłatę stałą w kwocie 500 złotych pobiera się od wniosku o dział spadku, a jeżeli zawiera on zgodny projekt działu spadku, pobiera się opłatę stałą w kwocie 300 złotych.</a:t>
            </a:r>
          </a:p>
          <a:p>
            <a:pPr eaLnBrk="1" fontAlgn="auto" hangingPunct="1">
              <a:spcBef>
                <a:spcPts val="0"/>
              </a:spcBef>
              <a:spcAft>
                <a:spcPts val="0"/>
              </a:spcAft>
              <a:defRPr/>
            </a:pPr>
            <a:r>
              <a:rPr lang="pl-PL" dirty="0" smtClean="0"/>
              <a:t>2. Opłatę stałą w kwocie 1.000 złotych pobiera się od wniosku o dział spadku połączony ze zniesieniem współwłasności, a jeżeli zawiera on zgodny projekt działu spadku i zniesienia współwłasności, pobiera się opłatę stałą w kwocie 600 złotych.</a:t>
            </a:r>
          </a:p>
          <a:p>
            <a:pPr eaLnBrk="1" fontAlgn="auto" hangingPunct="1">
              <a:spcBef>
                <a:spcPts val="0"/>
              </a:spcBef>
              <a:spcAft>
                <a:spcPts val="0"/>
              </a:spcAft>
              <a:defRPr/>
            </a:pPr>
            <a:endParaRPr lang="pl-PL" dirty="0" smtClean="0"/>
          </a:p>
          <a:p>
            <a:pPr eaLnBrk="1" fontAlgn="auto" hangingPunct="1">
              <a:spcBef>
                <a:spcPts val="0"/>
              </a:spcBef>
              <a:spcAft>
                <a:spcPts val="0"/>
              </a:spcAft>
              <a:defRPr/>
            </a:pPr>
            <a:r>
              <a:rPr lang="pl-PL" b="1" dirty="0" smtClean="0"/>
              <a:t>Rozporządzenie w sprawie maksymalnych stawek notarialnych</a:t>
            </a:r>
          </a:p>
          <a:p>
            <a:pPr eaLnBrk="1" fontAlgn="auto" hangingPunct="1">
              <a:spcBef>
                <a:spcPts val="0"/>
              </a:spcBef>
              <a:spcAft>
                <a:spcPts val="0"/>
              </a:spcAft>
              <a:defRPr/>
            </a:pPr>
            <a:endParaRPr lang="pl-PL" dirty="0" smtClean="0"/>
          </a:p>
          <a:p>
            <a:pPr eaLnBrk="1" fontAlgn="auto" hangingPunct="1">
              <a:spcBef>
                <a:spcPts val="0"/>
              </a:spcBef>
              <a:spcAft>
                <a:spcPts val="0"/>
              </a:spcAft>
              <a:defRPr/>
            </a:pPr>
            <a:r>
              <a:rPr lang="pl-PL" b="1" dirty="0" smtClean="0"/>
              <a:t>§ 2. 1. Z zastrzeżeniem § 8-16, maksymalna stawka taksy notarialnej za czynności notarialne, zwana dalej "maksymalną stawką", zależy od wartości przedmiotu czynności notarialnej.</a:t>
            </a:r>
          </a:p>
          <a:p>
            <a:pPr eaLnBrk="1" fontAlgn="auto" hangingPunct="1">
              <a:spcBef>
                <a:spcPts val="0"/>
              </a:spcBef>
              <a:spcAft>
                <a:spcPts val="0"/>
              </a:spcAft>
              <a:defRPr/>
            </a:pPr>
            <a:r>
              <a:rPr lang="pl-PL" dirty="0" smtClean="0"/>
              <a:t>3. Podstawą określenia maksymalnej stawki jest:</a:t>
            </a:r>
          </a:p>
          <a:p>
            <a:pPr eaLnBrk="1" fontAlgn="auto" hangingPunct="1">
              <a:spcBef>
                <a:spcPts val="0"/>
              </a:spcBef>
              <a:spcAft>
                <a:spcPts val="0"/>
              </a:spcAft>
              <a:defRPr/>
            </a:pPr>
            <a:r>
              <a:rPr lang="pl-PL" dirty="0" smtClean="0"/>
              <a:t>2) przy działach - ogólna wartość majątku podlegającego działowi;</a:t>
            </a:r>
          </a:p>
          <a:p>
            <a:pPr eaLnBrk="1" fontAlgn="auto" hangingPunct="1">
              <a:spcBef>
                <a:spcPts val="0"/>
              </a:spcBef>
              <a:spcAft>
                <a:spcPts val="0"/>
              </a:spcAft>
              <a:defRPr/>
            </a:pPr>
            <a:endParaRPr lang="pl-PL" dirty="0" smtClean="0"/>
          </a:p>
          <a:p>
            <a:pPr eaLnBrk="1" fontAlgn="auto" hangingPunct="1">
              <a:spcBef>
                <a:spcPts val="0"/>
              </a:spcBef>
              <a:spcAft>
                <a:spcPts val="0"/>
              </a:spcAft>
              <a:defRPr/>
            </a:pPr>
            <a:r>
              <a:rPr lang="pl-PL" b="1" dirty="0" smtClean="0"/>
              <a:t>§ 3. Maksymalna stawka wynosi od wartości:</a:t>
            </a:r>
          </a:p>
          <a:p>
            <a:pPr eaLnBrk="1" fontAlgn="auto" hangingPunct="1">
              <a:spcBef>
                <a:spcPts val="0"/>
              </a:spcBef>
              <a:spcAft>
                <a:spcPts val="0"/>
              </a:spcAft>
              <a:defRPr/>
            </a:pPr>
            <a:r>
              <a:rPr lang="pl-PL" dirty="0" smtClean="0"/>
              <a:t>1) do 3.000 zł - 100 zł;</a:t>
            </a:r>
          </a:p>
          <a:p>
            <a:pPr eaLnBrk="1" fontAlgn="auto" hangingPunct="1">
              <a:spcBef>
                <a:spcPts val="0"/>
              </a:spcBef>
              <a:spcAft>
                <a:spcPts val="0"/>
              </a:spcAft>
              <a:defRPr/>
            </a:pPr>
            <a:r>
              <a:rPr lang="pl-PL" dirty="0" smtClean="0"/>
              <a:t>2) powyżej 3.000 zł do 10.000 zł - 100 zł + 3 % od nadwyżki powyżej 3.000 zł;</a:t>
            </a:r>
          </a:p>
          <a:p>
            <a:pPr eaLnBrk="1" fontAlgn="auto" hangingPunct="1">
              <a:spcBef>
                <a:spcPts val="0"/>
              </a:spcBef>
              <a:spcAft>
                <a:spcPts val="0"/>
              </a:spcAft>
              <a:defRPr/>
            </a:pPr>
            <a:r>
              <a:rPr lang="pl-PL" dirty="0" smtClean="0"/>
              <a:t>3) powyżej 10.000 zł do 30.000 zł - 310 zł + 2 % od nadwyżki powyżej 10.000 zł;</a:t>
            </a:r>
          </a:p>
          <a:p>
            <a:pPr eaLnBrk="1" fontAlgn="auto" hangingPunct="1">
              <a:spcBef>
                <a:spcPts val="0"/>
              </a:spcBef>
              <a:spcAft>
                <a:spcPts val="0"/>
              </a:spcAft>
              <a:defRPr/>
            </a:pPr>
            <a:r>
              <a:rPr lang="pl-PL" dirty="0" smtClean="0"/>
              <a:t>4) powyżej 30.000 zł do 60.000 zł - 710 zł + 1 % od nadwyżki powyżej 30.000 zł;</a:t>
            </a:r>
          </a:p>
          <a:p>
            <a:pPr eaLnBrk="1" fontAlgn="auto" hangingPunct="1">
              <a:spcBef>
                <a:spcPts val="0"/>
              </a:spcBef>
              <a:spcAft>
                <a:spcPts val="0"/>
              </a:spcAft>
              <a:defRPr/>
            </a:pPr>
            <a:r>
              <a:rPr lang="pl-PL" dirty="0" smtClean="0"/>
              <a:t>5) powyżej 60.000 zł do 1.000.000 zł - 1.010 zł + 0,4 % od nadwyżki powyżej 60.000 zł;</a:t>
            </a:r>
          </a:p>
          <a:p>
            <a:pPr eaLnBrk="1" fontAlgn="auto" hangingPunct="1">
              <a:spcBef>
                <a:spcPts val="0"/>
              </a:spcBef>
              <a:spcAft>
                <a:spcPts val="0"/>
              </a:spcAft>
              <a:defRPr/>
            </a:pPr>
            <a:r>
              <a:rPr lang="pl-PL" dirty="0" smtClean="0"/>
              <a:t>6) powyżej 1.000.000 zł do 2.000.000 zł - 4.770 zł + 0,2 % od nadwyżki powyżej 1.000.000 zł;</a:t>
            </a:r>
          </a:p>
          <a:p>
            <a:pPr eaLnBrk="1" fontAlgn="auto" hangingPunct="1">
              <a:spcBef>
                <a:spcPts val="0"/>
              </a:spcBef>
              <a:spcAft>
                <a:spcPts val="0"/>
              </a:spcAft>
              <a:defRPr/>
            </a:pPr>
            <a:r>
              <a:rPr lang="pl-PL" dirty="0" smtClean="0"/>
              <a:t>7) powyżej 2.000.000 zł - 6.770 zł + 0,25 % od nadwyżki powyżej 2.000.000 zł, nie więcej jednak niż 10.000 zł, a w przypadku czynności dokonywanych pomiędzy osobami zaliczonymi do I grupy podatkowej w rozumieniu przepisów ustawy z dnia 28 lipca 1983 r. o podatku od spadków i darowizn nie więcej niż 7.500 zł.</a:t>
            </a:r>
          </a:p>
          <a:p>
            <a:pPr eaLnBrk="1" fontAlgn="auto" hangingPunct="1">
              <a:spcBef>
                <a:spcPts val="0"/>
              </a:spcBef>
              <a:spcAft>
                <a:spcPts val="0"/>
              </a:spcAft>
              <a:defRPr/>
            </a:pPr>
            <a:endParaRPr lang="pl-PL" dirty="0" smtClean="0"/>
          </a:p>
          <a:p>
            <a:pPr eaLnBrk="1" fontAlgn="auto" hangingPunct="1">
              <a:spcBef>
                <a:spcPts val="0"/>
              </a:spcBef>
              <a:spcAft>
                <a:spcPts val="0"/>
              </a:spcAft>
              <a:defRPr/>
            </a:pPr>
            <a:r>
              <a:rPr lang="pl-PL" b="1" dirty="0" smtClean="0"/>
              <a:t>§ 8. Maksymalna stawka wynosi za sporządzenie aktu notarialnego dokumentującego:</a:t>
            </a:r>
          </a:p>
          <a:p>
            <a:pPr eaLnBrk="1" fontAlgn="auto" hangingPunct="1">
              <a:spcBef>
                <a:spcPts val="0"/>
              </a:spcBef>
              <a:spcAft>
                <a:spcPts val="0"/>
              </a:spcAft>
              <a:defRPr/>
            </a:pPr>
            <a:r>
              <a:rPr lang="pl-PL" dirty="0" smtClean="0"/>
              <a:t>3) testament - 50 zł;</a:t>
            </a:r>
          </a:p>
          <a:p>
            <a:pPr eaLnBrk="1" fontAlgn="auto" hangingPunct="1">
              <a:spcBef>
                <a:spcPts val="0"/>
              </a:spcBef>
              <a:spcAft>
                <a:spcPts val="0"/>
              </a:spcAft>
              <a:defRPr/>
            </a:pPr>
            <a:r>
              <a:rPr lang="pl-PL" dirty="0" smtClean="0"/>
              <a:t>4) testament zawierający zapis, polecenie lub pozbawienie uprawnionego prawa do zachowku - 150 zł;</a:t>
            </a:r>
          </a:p>
          <a:p>
            <a:pPr eaLnBrk="1" fontAlgn="auto" hangingPunct="1">
              <a:spcBef>
                <a:spcPts val="0"/>
              </a:spcBef>
              <a:spcAft>
                <a:spcPts val="0"/>
              </a:spcAft>
              <a:defRPr/>
            </a:pPr>
            <a:r>
              <a:rPr lang="pl-PL" dirty="0" smtClean="0"/>
              <a:t>4a) testament zawierający zapis windykacyjny – 200zł;</a:t>
            </a:r>
          </a:p>
          <a:p>
            <a:pPr eaLnBrk="1" fontAlgn="auto" hangingPunct="1">
              <a:spcBef>
                <a:spcPts val="0"/>
              </a:spcBef>
              <a:spcAft>
                <a:spcPts val="0"/>
              </a:spcAft>
              <a:defRPr/>
            </a:pPr>
            <a:r>
              <a:rPr lang="pl-PL" dirty="0" smtClean="0"/>
              <a:t>5) odwołanie testamentu - 30 zł;</a:t>
            </a:r>
          </a:p>
          <a:p>
            <a:pPr eaLnBrk="1" fontAlgn="auto" hangingPunct="1">
              <a:spcBef>
                <a:spcPts val="0"/>
              </a:spcBef>
              <a:spcAft>
                <a:spcPts val="0"/>
              </a:spcAft>
              <a:defRPr/>
            </a:pPr>
            <a:r>
              <a:rPr lang="pl-PL" dirty="0" smtClean="0"/>
              <a:t>9) oświadczenie o przyjęciu lub odrzuceniu spadku - 50 zł.</a:t>
            </a:r>
          </a:p>
          <a:p>
            <a:pPr eaLnBrk="1" fontAlgn="auto" hangingPunct="1">
              <a:spcBef>
                <a:spcPts val="0"/>
              </a:spcBef>
              <a:spcAft>
                <a:spcPts val="0"/>
              </a:spcAft>
              <a:defRPr/>
            </a:pPr>
            <a:endParaRPr lang="pl-PL" dirty="0" smtClean="0"/>
          </a:p>
          <a:p>
            <a:pPr eaLnBrk="1" fontAlgn="auto" hangingPunct="1">
              <a:spcBef>
                <a:spcPts val="0"/>
              </a:spcBef>
              <a:spcAft>
                <a:spcPts val="0"/>
              </a:spcAft>
              <a:defRPr/>
            </a:pPr>
            <a:r>
              <a:rPr lang="pl-PL" b="1" dirty="0" smtClean="0"/>
              <a:t>§ 10a. 1. </a:t>
            </a:r>
            <a:r>
              <a:rPr lang="pl-PL" dirty="0" smtClean="0"/>
              <a:t>Za sporządzenie </a:t>
            </a:r>
            <a:r>
              <a:rPr lang="pl-PL" b="1" dirty="0" smtClean="0"/>
              <a:t>aktu poświadczenia dziedziczenia </a:t>
            </a:r>
            <a:r>
              <a:rPr lang="pl-PL" dirty="0" smtClean="0"/>
              <a:t>ustawowego lub testamentowego, uzupełniającego aktu poświadczenia dziedziczenia w zakresie spadkobierców dziedziczących gospodarstwo rolne maksymalna stawka wynosi 50 zł.</a:t>
            </a:r>
          </a:p>
          <a:p>
            <a:pPr eaLnBrk="1" fontAlgn="auto" hangingPunct="1">
              <a:spcBef>
                <a:spcPts val="0"/>
              </a:spcBef>
              <a:spcAft>
                <a:spcPts val="0"/>
              </a:spcAft>
              <a:defRPr/>
            </a:pPr>
            <a:r>
              <a:rPr lang="pl-PL" dirty="0" smtClean="0"/>
              <a:t>2. Za sporządzenie </a:t>
            </a:r>
            <a:r>
              <a:rPr lang="pl-PL" b="1" dirty="0" smtClean="0"/>
              <a:t>protokołu dziedziczenia </a:t>
            </a:r>
            <a:r>
              <a:rPr lang="pl-PL" dirty="0" smtClean="0"/>
              <a:t>maksymalna stawka wynosi 100 zł.</a:t>
            </a:r>
          </a:p>
          <a:p>
            <a:pPr eaLnBrk="1" fontAlgn="auto" hangingPunct="1">
              <a:spcBef>
                <a:spcPts val="0"/>
              </a:spcBef>
              <a:spcAft>
                <a:spcPts val="0"/>
              </a:spcAft>
              <a:defRPr/>
            </a:pPr>
            <a:r>
              <a:rPr lang="pl-PL" dirty="0" smtClean="0"/>
              <a:t>3. Za sporządzenie </a:t>
            </a:r>
            <a:r>
              <a:rPr lang="pl-PL" b="1" dirty="0" smtClean="0"/>
              <a:t>protokołu otwarcia i ogłoszenia testamentu</a:t>
            </a:r>
            <a:r>
              <a:rPr lang="pl-PL" dirty="0" smtClean="0"/>
              <a:t> maksymalna stawka wynosi 50 zł.</a:t>
            </a:r>
          </a:p>
          <a:p>
            <a:pPr eaLnBrk="1" fontAlgn="auto" hangingPunct="1">
              <a:spcBef>
                <a:spcPts val="0"/>
              </a:spcBef>
              <a:spcAft>
                <a:spcPts val="0"/>
              </a:spcAft>
              <a:defRPr/>
            </a:pPr>
            <a:endParaRPr lang="pl-PL" dirty="0" smtClean="0"/>
          </a:p>
          <a:p>
            <a:pPr eaLnBrk="1" fontAlgn="auto" hangingPunct="1">
              <a:spcBef>
                <a:spcPts val="0"/>
              </a:spcBef>
              <a:spcAft>
                <a:spcPts val="0"/>
              </a:spcAft>
              <a:defRPr/>
            </a:pPr>
            <a:r>
              <a:rPr lang="pl-PL" b="1" dirty="0" smtClean="0"/>
              <a:t>Prawo o notariacie</a:t>
            </a:r>
            <a:endParaRPr lang="pl-PL" dirty="0" smtClean="0"/>
          </a:p>
          <a:p>
            <a:pPr eaLnBrk="1" hangingPunct="1">
              <a:spcBef>
                <a:spcPct val="0"/>
              </a:spcBef>
              <a:defRPr/>
            </a:pPr>
            <a:r>
              <a:rPr lang="pl-PL" dirty="0" smtClean="0"/>
              <a:t>art. 95a. Notariusz sporządza akt poświadczenia dziedziczenia ustawowego lub testamentowego, z wyłączeniem dziedziczenia na podstawie testamentów szczególnych.</a:t>
            </a:r>
          </a:p>
          <a:p>
            <a:pPr eaLnBrk="1" hangingPunct="1">
              <a:spcBef>
                <a:spcPct val="0"/>
              </a:spcBef>
              <a:defRPr/>
            </a:pPr>
            <a:r>
              <a:rPr lang="pl-PL" dirty="0" smtClean="0"/>
              <a:t>art. 95b. Przed sporządzeniem aktu poświadczenia dziedziczenia notariusz spisuje protokół dziedziczenia </a:t>
            </a:r>
            <a:r>
              <a:rPr lang="pl-PL" u="sng" dirty="0" smtClean="0"/>
              <a:t>przy udziale wszystkich osób,</a:t>
            </a:r>
            <a:r>
              <a:rPr lang="pl-PL" dirty="0" smtClean="0"/>
              <a:t> które mogą wchodzić w rachubę jako spadkobiercy ustawowi i testamentowi.</a:t>
            </a:r>
          </a:p>
          <a:p>
            <a:pPr eaLnBrk="1" hangingPunct="1">
              <a:defRPr/>
            </a:pPr>
            <a:r>
              <a:rPr lang="pl-PL" dirty="0" smtClean="0"/>
              <a:t>art. 95c § 2 W protokole dziedziczenia zamieszcza się w szczególności:</a:t>
            </a:r>
          </a:p>
          <a:p>
            <a:pPr eaLnBrk="1" hangingPunct="1">
              <a:defRPr/>
            </a:pPr>
            <a:r>
              <a:rPr lang="pl-PL" dirty="0" smtClean="0"/>
              <a:t>1) </a:t>
            </a:r>
            <a:r>
              <a:rPr lang="pl-PL" u="sng" dirty="0" smtClean="0"/>
              <a:t>zgodne żądanie </a:t>
            </a:r>
            <a:r>
              <a:rPr lang="pl-PL" dirty="0" smtClean="0"/>
              <a:t>poświadczenia dziedziczenia złożone przez osoby biorące udział w spisywaniu protokołu (…).</a:t>
            </a:r>
            <a:endParaRPr lang="pl-PL" b="1" dirty="0" smtClean="0"/>
          </a:p>
          <a:p>
            <a:pPr eaLnBrk="1" fontAlgn="auto" hangingPunct="1">
              <a:spcBef>
                <a:spcPts val="0"/>
              </a:spcBef>
              <a:spcAft>
                <a:spcPts val="0"/>
              </a:spcAft>
              <a:defRPr/>
            </a:pPr>
            <a:r>
              <a:rPr lang="pl-PL" dirty="0" smtClean="0"/>
              <a:t>art. 95d. W razie złożenia testamentu </a:t>
            </a:r>
            <a:r>
              <a:rPr lang="pl-PL" b="1" dirty="0" smtClean="0"/>
              <a:t>notariusz </a:t>
            </a:r>
            <a:r>
              <a:rPr lang="pl-PL" dirty="0" smtClean="0"/>
              <a:t>dokonuje jego otwarcia i ogłoszenia, chyba że otwarcie i ogłoszenie testamentu już nastąpiło. Z otwarcia i ogłoszenia testamentu sporządza się protokół.</a:t>
            </a:r>
          </a:p>
          <a:p>
            <a:pPr eaLnBrk="1" fontAlgn="auto" hangingPunct="1">
              <a:spcBef>
                <a:spcPts val="0"/>
              </a:spcBef>
              <a:spcAft>
                <a:spcPts val="0"/>
              </a:spcAft>
              <a:defRPr/>
            </a:pPr>
            <a:r>
              <a:rPr lang="pl-PL" dirty="0" smtClean="0"/>
              <a:t>art. 95e. § 1.</a:t>
            </a:r>
            <a:r>
              <a:rPr lang="pl-PL" b="1" dirty="0" smtClean="0"/>
              <a:t> </a:t>
            </a:r>
            <a:r>
              <a:rPr lang="pl-PL" dirty="0" smtClean="0"/>
              <a:t>Po spisaniu protokołu dziedziczenia </a:t>
            </a:r>
            <a:r>
              <a:rPr lang="pl-PL" b="1" dirty="0" smtClean="0"/>
              <a:t>notariusz</a:t>
            </a:r>
            <a:r>
              <a:rPr lang="pl-PL" dirty="0" smtClean="0"/>
              <a:t> sporządza akt poświadczenia dziedziczenia, jeżeli nie ma wątpliwości co do osoby spadkobiercy i wysokości udziałów w spadku.</a:t>
            </a:r>
          </a:p>
          <a:p>
            <a:pPr eaLnBrk="1" fontAlgn="auto" hangingPunct="1">
              <a:spcBef>
                <a:spcPts val="0"/>
              </a:spcBef>
              <a:spcAft>
                <a:spcPts val="0"/>
              </a:spcAft>
              <a:defRPr/>
            </a:pPr>
            <a:r>
              <a:rPr lang="pl-PL" dirty="0" smtClean="0"/>
              <a:t>art. 95j. Zarejestrowany akt poświadczenia dziedziczenia ma skutki prawomocnego postanowienia o stwierdzeniu nabycia spadku.</a:t>
            </a:r>
          </a:p>
          <a:p>
            <a:pPr eaLnBrk="1" hangingPunct="1">
              <a:defRPr/>
            </a:pPr>
            <a:endParaRPr lang="pl-PL" dirty="0" smtClean="0"/>
          </a:p>
          <a:p>
            <a:pPr eaLnBrk="1" fontAlgn="auto" hangingPunct="1">
              <a:spcBef>
                <a:spcPts val="0"/>
              </a:spcBef>
              <a:spcAft>
                <a:spcPts val="0"/>
              </a:spcAft>
              <a:defRPr/>
            </a:pPr>
            <a:r>
              <a:rPr lang="pl-PL" b="1" dirty="0" smtClean="0"/>
              <a:t>W postępowaniu o stwierdzeniu nabycia spadku </a:t>
            </a:r>
            <a:r>
              <a:rPr lang="pl-PL" dirty="0" smtClean="0"/>
              <a:t>sąd bada tylko, kto jest spadkobiercą (ustawowym, testamentowym), w jakiej części dziedziczy spadek, a także czy spadkobiercy złożyli oświadczenie o przyjęciu lub odrzuceniu spadku, a w przypadku spadków otwartych przed dniem 14 stycznia 2001 r. – czy do spadku wchodzi gospodarstwo rolne. Natomiast w postanowieniu o stwierdzeniu nabycia spadku wymienia spadkobierców i podstawę nabycia spadku (ustawa, testament) oraz części, w jakich spadek dziedziczą. W przypadku spadków otwartych przed dniem 14 stycznia 2001 r. odrębnie określa spadkobierców i części, w których dziedziczą gospodarstwo rolne.</a:t>
            </a:r>
          </a:p>
          <a:p>
            <a:pPr eaLnBrk="1" fontAlgn="auto" hangingPunct="1">
              <a:spcBef>
                <a:spcPts val="0"/>
              </a:spcBef>
              <a:spcAft>
                <a:spcPts val="0"/>
              </a:spcAft>
              <a:defRPr/>
            </a:pPr>
            <a:endParaRPr lang="pl-PL" dirty="0" smtClean="0"/>
          </a:p>
          <a:p>
            <a:pPr eaLnBrk="1" fontAlgn="auto" hangingPunct="1">
              <a:spcBef>
                <a:spcPts val="0"/>
              </a:spcBef>
              <a:spcAft>
                <a:spcPts val="0"/>
              </a:spcAft>
              <a:defRPr/>
            </a:pPr>
            <a:r>
              <a:rPr lang="pl-PL" b="1" dirty="0" smtClean="0"/>
              <a:t>Odnośnie zaś do aktu poświadczenia dziedziczenia </a:t>
            </a:r>
            <a:r>
              <a:rPr lang="pl-PL" dirty="0" smtClean="0"/>
              <a:t>należy wskazać, że na procedurę jego uzyskiwania składają się trzy etapy:</a:t>
            </a:r>
          </a:p>
          <a:p>
            <a:pPr eaLnBrk="1" fontAlgn="auto" hangingPunct="1">
              <a:spcBef>
                <a:spcPts val="0"/>
              </a:spcBef>
              <a:spcAft>
                <a:spcPts val="0"/>
              </a:spcAft>
              <a:defRPr/>
            </a:pPr>
            <a:r>
              <a:rPr lang="pl-PL" dirty="0" smtClean="0"/>
              <a:t>1)  sporządzenie protokołu dziedziczenia przy udziale wszystkich osób, które mogą wchodzić w rachubę jako spadkobiercy ustawowi lub testamentowi;</a:t>
            </a:r>
          </a:p>
          <a:p>
            <a:pPr eaLnBrk="1" fontAlgn="auto" hangingPunct="1">
              <a:spcBef>
                <a:spcPts val="0"/>
              </a:spcBef>
              <a:spcAft>
                <a:spcPts val="0"/>
              </a:spcAft>
              <a:defRPr/>
            </a:pPr>
            <a:r>
              <a:rPr lang="pl-PL" dirty="0" smtClean="0"/>
              <a:t>2)  sporządzenie przez notariusza aktu poświadczenia dziedziczenia;</a:t>
            </a:r>
          </a:p>
          <a:p>
            <a:pPr marL="228600" indent="-228600" eaLnBrk="1" fontAlgn="auto" hangingPunct="1">
              <a:spcBef>
                <a:spcPts val="0"/>
              </a:spcBef>
              <a:spcAft>
                <a:spcPts val="0"/>
              </a:spcAft>
              <a:buFontTx/>
              <a:buAutoNum type="arabicParenR" startAt="3"/>
              <a:defRPr/>
            </a:pPr>
            <a:r>
              <a:rPr lang="pl-PL" dirty="0" smtClean="0"/>
              <a:t>zarejestrowanie w systemie informatycznym sporządzonego i podpisanego przez uczestników aktu poświadczenia dziedziczenia w rejestrze prowadzonym przez Krajową Radę Notarialną.</a:t>
            </a:r>
          </a:p>
        </p:txBody>
      </p:sp>
      <p:sp>
        <p:nvSpPr>
          <p:cNvPr id="4" name="Symbol zastępczy numeru slajdu 3"/>
          <p:cNvSpPr>
            <a:spLocks noGrp="1"/>
          </p:cNvSpPr>
          <p:nvPr>
            <p:ph type="sldNum" sz="quarter" idx="5"/>
          </p:nvPr>
        </p:nvSpPr>
        <p:spPr/>
        <p:txBody>
          <a:bodyPr/>
          <a:lstStyle/>
          <a:p>
            <a:pPr>
              <a:defRPr/>
            </a:pPr>
            <a:fld id="{A74C85AA-7C45-4EE2-83C2-3F1C2BB49A33}" type="slidenum">
              <a:rPr lang="pl-PL" smtClean="0"/>
              <a:pPr>
                <a:defRPr/>
              </a:pPr>
              <a:t>41</a:t>
            </a:fld>
            <a:endParaRPr lang="pl-PL"/>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ymbol zastępczy obrazu slajdu 1"/>
          <p:cNvSpPr>
            <a:spLocks noGrp="1" noRot="1" noChangeAspect="1" noTextEdit="1"/>
          </p:cNvSpPr>
          <p:nvPr>
            <p:ph type="sldImg"/>
          </p:nvPr>
        </p:nvSpPr>
        <p:spPr bwMode="auto">
          <a:noFill/>
          <a:ln>
            <a:solidFill>
              <a:srgbClr val="000000"/>
            </a:solidFill>
            <a:miter lim="800000"/>
            <a:headEnd/>
            <a:tailEnd/>
          </a:ln>
        </p:spPr>
      </p:sp>
      <p:sp>
        <p:nvSpPr>
          <p:cNvPr id="81923" name="Symbol zastępczy notatek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pl-PL" b="1" dirty="0" smtClean="0"/>
              <a:t>Ustawa – Prawo o notariacie</a:t>
            </a:r>
          </a:p>
          <a:p>
            <a:pPr eaLnBrk="1" hangingPunct="1">
              <a:spcBef>
                <a:spcPct val="0"/>
              </a:spcBef>
            </a:pPr>
            <a:r>
              <a:rPr lang="pl-PL" dirty="0" smtClean="0"/>
              <a:t>art. 95a. Notariusz sporządza akt poświadczenia dziedziczenia ustawowego lub testamentowego, z wyłączeniem dziedziczenia na podstawie testamentów szczególnych.</a:t>
            </a:r>
          </a:p>
          <a:p>
            <a:pPr eaLnBrk="1" hangingPunct="1">
              <a:spcBef>
                <a:spcPct val="0"/>
              </a:spcBef>
            </a:pPr>
            <a:r>
              <a:rPr lang="pl-PL" dirty="0" smtClean="0"/>
              <a:t>art. 95b. Przed sporządzeniem aktu poświadczenia dziedziczenia notariusz spisuje protokół dziedziczenia </a:t>
            </a:r>
            <a:r>
              <a:rPr lang="pl-PL" u="sng" dirty="0" smtClean="0"/>
              <a:t>przy udziale wszystkich osób,</a:t>
            </a:r>
            <a:r>
              <a:rPr lang="pl-PL" dirty="0" smtClean="0"/>
              <a:t> które mogą wchodzić w rachubę jako spadkobiercy ustawowi i testamentowi.</a:t>
            </a:r>
          </a:p>
          <a:p>
            <a:pPr eaLnBrk="1" hangingPunct="1"/>
            <a:r>
              <a:rPr lang="pl-PL" dirty="0" smtClean="0"/>
              <a:t>art. 95c § 2 W protokole dziedziczenia zamieszcza się w szczególności:</a:t>
            </a:r>
          </a:p>
          <a:p>
            <a:pPr eaLnBrk="1" hangingPunct="1"/>
            <a:r>
              <a:rPr lang="pl-PL" dirty="0" smtClean="0"/>
              <a:t>1) </a:t>
            </a:r>
            <a:r>
              <a:rPr lang="pl-PL" u="sng" dirty="0" smtClean="0"/>
              <a:t>zgodne żądanie </a:t>
            </a:r>
            <a:r>
              <a:rPr lang="pl-PL" dirty="0" smtClean="0"/>
              <a:t>poświadczenia dziedziczenia złożone przez osoby biorące udział w spisywaniu protokołu (…).</a:t>
            </a:r>
            <a:endParaRPr lang="pl-PL" b="1" dirty="0" smtClean="0"/>
          </a:p>
          <a:p>
            <a:pPr eaLnBrk="1" hangingPunct="1">
              <a:spcBef>
                <a:spcPct val="0"/>
              </a:spcBef>
            </a:pPr>
            <a:r>
              <a:rPr lang="pl-PL" dirty="0" smtClean="0"/>
              <a:t>art. 95d. W razie złożenia testamentu </a:t>
            </a:r>
            <a:r>
              <a:rPr lang="pl-PL" b="1" dirty="0" smtClean="0"/>
              <a:t>notariusz </a:t>
            </a:r>
            <a:r>
              <a:rPr lang="pl-PL" dirty="0" smtClean="0"/>
              <a:t>dokonuje jego otwarcia i ogłoszenia, chyba że otwarcie i ogłoszenie testamentu już nastąpiło. Z otwarcia i ogłoszenia testamentu sporządza się protokół.</a:t>
            </a:r>
          </a:p>
          <a:p>
            <a:pPr eaLnBrk="1" hangingPunct="1">
              <a:spcBef>
                <a:spcPct val="0"/>
              </a:spcBef>
            </a:pPr>
            <a:r>
              <a:rPr lang="pl-PL" dirty="0" smtClean="0"/>
              <a:t>art. 95e. § 1.</a:t>
            </a:r>
            <a:r>
              <a:rPr lang="pl-PL" b="1" dirty="0" smtClean="0"/>
              <a:t> </a:t>
            </a:r>
            <a:r>
              <a:rPr lang="pl-PL" dirty="0" smtClean="0"/>
              <a:t>Po spisaniu protokołu dziedziczenia </a:t>
            </a:r>
            <a:r>
              <a:rPr lang="pl-PL" b="1" dirty="0" smtClean="0"/>
              <a:t>notariusz</a:t>
            </a:r>
            <a:r>
              <a:rPr lang="pl-PL" dirty="0" smtClean="0"/>
              <a:t> sporządza akt poświadczenia dziedziczenia, jeżeli nie ma wątpliwości co do osoby spadkobiercy i wysokości udziałów w spadku.</a:t>
            </a:r>
          </a:p>
        </p:txBody>
      </p:sp>
      <p:sp>
        <p:nvSpPr>
          <p:cNvPr id="4" name="Symbol zastępczy numeru slajdu 3"/>
          <p:cNvSpPr>
            <a:spLocks noGrp="1"/>
          </p:cNvSpPr>
          <p:nvPr>
            <p:ph type="sldNum" sz="quarter" idx="5"/>
          </p:nvPr>
        </p:nvSpPr>
        <p:spPr/>
        <p:txBody>
          <a:bodyPr/>
          <a:lstStyle/>
          <a:p>
            <a:pPr>
              <a:defRPr/>
            </a:pPr>
            <a:fld id="{B67850A9-93FE-4176-92FA-58FC2A37CE83}" type="slidenum">
              <a:rPr lang="pl-PL" smtClean="0"/>
              <a:pPr>
                <a:defRPr/>
              </a:pPr>
              <a:t>42</a:t>
            </a:fld>
            <a:endParaRPr lang="pl-P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ymbol zastępczy obrazu slajdu 1"/>
          <p:cNvSpPr>
            <a:spLocks noGrp="1" noRot="1" noChangeAspect="1" noTextEdit="1"/>
          </p:cNvSpPr>
          <p:nvPr>
            <p:ph type="sldImg"/>
          </p:nvPr>
        </p:nvSpPr>
        <p:spPr bwMode="auto">
          <a:noFill/>
          <a:ln>
            <a:solidFill>
              <a:srgbClr val="000000"/>
            </a:solidFill>
            <a:miter lim="800000"/>
            <a:headEnd/>
            <a:tailEnd/>
          </a:ln>
        </p:spPr>
      </p:sp>
      <p:sp>
        <p:nvSpPr>
          <p:cNvPr id="56323" name="Symbol zastępczy notatek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pl-PL" b="1" dirty="0" smtClean="0"/>
              <a:t>Zadanie nr 1 (kazusy)</a:t>
            </a:r>
          </a:p>
          <a:p>
            <a:pPr eaLnBrk="1" hangingPunct="1">
              <a:spcBef>
                <a:spcPct val="0"/>
              </a:spcBef>
            </a:pPr>
            <a:endParaRPr lang="pl-PL" dirty="0" smtClean="0"/>
          </a:p>
          <a:p>
            <a:pPr eaLnBrk="1" hangingPunct="1">
              <a:spcBef>
                <a:spcPct val="0"/>
              </a:spcBef>
            </a:pPr>
            <a:r>
              <a:rPr lang="pl-PL" dirty="0" smtClean="0"/>
              <a:t>Rozdajemy uczestnikom karteczki z treścią przepisów prawnych</a:t>
            </a:r>
            <a:r>
              <a:rPr lang="pl-PL" baseline="0" dirty="0" smtClean="0"/>
              <a:t> z Kodeksu cywilnego </a:t>
            </a:r>
            <a:r>
              <a:rPr lang="pl-PL" dirty="0" smtClean="0"/>
              <a:t/>
            </a:r>
            <a:br>
              <a:rPr lang="pl-PL" dirty="0" smtClean="0"/>
            </a:br>
            <a:r>
              <a:rPr lang="pl-PL" b="1" dirty="0" smtClean="0"/>
              <a:t>Kodeks cywilny – art. art. 931, 932, 934, </a:t>
            </a:r>
            <a:r>
              <a:rPr lang="pl-PL" b="1" dirty="0" err="1" smtClean="0"/>
              <a:t>934</a:t>
            </a:r>
            <a:r>
              <a:rPr lang="pl-PL" b="1" dirty="0" smtClean="0"/>
              <a:t>(1), 935;</a:t>
            </a:r>
            <a:r>
              <a:rPr lang="pl-PL" dirty="0" smtClean="0"/>
              <a:t/>
            </a:r>
            <a:br>
              <a:rPr lang="pl-PL" dirty="0" smtClean="0"/>
            </a:br>
            <a:r>
              <a:rPr lang="pl-PL" dirty="0" smtClean="0"/>
              <a:t>Dajemy chwilę na zapoznanie się z ich treścią.</a:t>
            </a:r>
            <a:br>
              <a:rPr lang="pl-PL" dirty="0" smtClean="0"/>
            </a:br>
            <a:r>
              <a:rPr lang="pl-PL" dirty="0" smtClean="0"/>
              <a:t/>
            </a:r>
            <a:br>
              <a:rPr lang="pl-PL" dirty="0" smtClean="0"/>
            </a:br>
            <a:r>
              <a:rPr lang="pl-PL" dirty="0" smtClean="0"/>
              <a:t>Na kolejnych slajdach pojawiają się krótkie kazusy, które należy rozwiąza</a:t>
            </a:r>
            <a:r>
              <a:rPr lang="pl-PL" dirty="0" smtClean="0">
                <a:solidFill>
                  <a:srgbClr val="00B050"/>
                </a:solidFill>
              </a:rPr>
              <a:t>ć, posiłkując się treścią przepisów prawnych.</a:t>
            </a:r>
            <a:br>
              <a:rPr lang="pl-PL" dirty="0" smtClean="0">
                <a:solidFill>
                  <a:srgbClr val="00B050"/>
                </a:solidFill>
              </a:rPr>
            </a:br>
            <a:r>
              <a:rPr lang="pl-PL" dirty="0" smtClean="0">
                <a:solidFill>
                  <a:srgbClr val="00B050"/>
                </a:solidFill>
              </a:rPr>
              <a:t/>
            </a:r>
            <a:br>
              <a:rPr lang="pl-PL" dirty="0" smtClean="0">
                <a:solidFill>
                  <a:srgbClr val="00B050"/>
                </a:solidFill>
              </a:rPr>
            </a:br>
            <a:r>
              <a:rPr lang="pl-PL" b="1" dirty="0" smtClean="0">
                <a:solidFill>
                  <a:srgbClr val="00B050"/>
                </a:solidFill>
              </a:rPr>
              <a:t>Cel: </a:t>
            </a:r>
            <a:r>
              <a:rPr lang="pl-PL" dirty="0" smtClean="0">
                <a:solidFill>
                  <a:srgbClr val="00B050"/>
                </a:solidFill>
              </a:rPr>
              <a:t>ustalenie kręgu spadkobierców ustawowych, kto należy do danej grupy spadkobierców, kto po kim dziedziczy;</a:t>
            </a:r>
            <a:endParaRPr lang="pl-PL" dirty="0" smtClean="0"/>
          </a:p>
        </p:txBody>
      </p:sp>
      <p:sp>
        <p:nvSpPr>
          <p:cNvPr id="69636" name="Symbol zastępczy numeru slajdu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2A675EA-E718-4037-BCFB-90FF7E4FBD4B}" type="slidenum">
              <a:rPr lang="pl-PL"/>
              <a:pPr fontAlgn="base">
                <a:spcBef>
                  <a:spcPct val="0"/>
                </a:spcBef>
                <a:spcAft>
                  <a:spcPct val="0"/>
                </a:spcAft>
                <a:defRPr/>
              </a:pPr>
              <a:t>9</a:t>
            </a:fld>
            <a:endParaRPr lang="pl-PL"/>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ymbol zastępczy obrazu slajdu 1"/>
          <p:cNvSpPr>
            <a:spLocks noGrp="1" noRot="1" noChangeAspect="1" noTextEdit="1"/>
          </p:cNvSpPr>
          <p:nvPr>
            <p:ph type="sldImg"/>
          </p:nvPr>
        </p:nvSpPr>
        <p:spPr bwMode="auto">
          <a:noFill/>
          <a:ln>
            <a:solidFill>
              <a:srgbClr val="000000"/>
            </a:solidFill>
            <a:miter lim="800000"/>
            <a:headEnd/>
            <a:tailEnd/>
          </a:ln>
        </p:spPr>
      </p:sp>
      <p:sp>
        <p:nvSpPr>
          <p:cNvPr id="82947" name="Symbol zastępczy notatek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pl-PL" dirty="0" smtClean="0"/>
              <a:t>Sprawdzenie wiedzy uczestników – czy zrozumieli i zapamiętali zasady związane z postępowaniem spadkowym.</a:t>
            </a:r>
            <a:br>
              <a:rPr lang="pl-PL" dirty="0" smtClean="0"/>
            </a:br>
            <a:r>
              <a:rPr lang="pl-PL" dirty="0" smtClean="0"/>
              <a:t>(3 pytania sprawdzające)</a:t>
            </a:r>
          </a:p>
        </p:txBody>
      </p:sp>
      <p:sp>
        <p:nvSpPr>
          <p:cNvPr id="4" name="Symbol zastępczy numeru slajdu 3"/>
          <p:cNvSpPr>
            <a:spLocks noGrp="1"/>
          </p:cNvSpPr>
          <p:nvPr>
            <p:ph type="sldNum" sz="quarter" idx="5"/>
          </p:nvPr>
        </p:nvSpPr>
        <p:spPr/>
        <p:txBody>
          <a:bodyPr/>
          <a:lstStyle/>
          <a:p>
            <a:pPr>
              <a:defRPr/>
            </a:pPr>
            <a:fld id="{C5F969B2-BE22-4A21-93B0-78B85AD453EC}" type="slidenum">
              <a:rPr lang="pl-PL" smtClean="0"/>
              <a:pPr>
                <a:defRPr/>
              </a:pPr>
              <a:t>43</a:t>
            </a:fld>
            <a:endParaRPr lang="pl-PL"/>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ymbol zastępczy obrazu slajdu 1"/>
          <p:cNvSpPr>
            <a:spLocks noGrp="1" noRot="1" noChangeAspect="1" noTextEdit="1"/>
          </p:cNvSpPr>
          <p:nvPr>
            <p:ph type="sldImg"/>
          </p:nvPr>
        </p:nvSpPr>
        <p:spPr bwMode="auto">
          <a:noFill/>
          <a:ln>
            <a:solidFill>
              <a:srgbClr val="000000"/>
            </a:solidFill>
            <a:miter lim="800000"/>
            <a:headEnd/>
            <a:tailEnd/>
          </a:ln>
        </p:spPr>
      </p:sp>
      <p:sp>
        <p:nvSpPr>
          <p:cNvPr id="3" name="Symbol zastępczy notatek 2"/>
          <p:cNvSpPr>
            <a:spLocks noGrp="1"/>
          </p:cNvSpPr>
          <p:nvPr>
            <p:ph type="body" idx="1"/>
          </p:nvPr>
        </p:nvSpPr>
        <p:spPr/>
        <p:txBody>
          <a:bodyPr>
            <a:normAutofit fontScale="40000" lnSpcReduction="20000"/>
          </a:bodyPr>
          <a:lstStyle/>
          <a:p>
            <a:pPr eaLnBrk="1" fontAlgn="auto" hangingPunct="1">
              <a:spcBef>
                <a:spcPts val="0"/>
              </a:spcBef>
              <a:spcAft>
                <a:spcPts val="0"/>
              </a:spcAft>
              <a:defRPr/>
            </a:pPr>
            <a:r>
              <a:rPr lang="pl-PL" b="1" dirty="0" smtClean="0"/>
              <a:t>USTAWA z dnia 28 lipca 1983 r. o podatku od spadków i darowizn</a:t>
            </a:r>
          </a:p>
          <a:p>
            <a:pPr eaLnBrk="1" fontAlgn="auto" hangingPunct="1">
              <a:spcBef>
                <a:spcPts val="0"/>
              </a:spcBef>
              <a:spcAft>
                <a:spcPts val="0"/>
              </a:spcAft>
              <a:defRPr/>
            </a:pPr>
            <a:endParaRPr lang="pl-PL" dirty="0" smtClean="0"/>
          </a:p>
          <a:p>
            <a:pPr eaLnBrk="1" fontAlgn="auto" hangingPunct="1">
              <a:spcBef>
                <a:spcPts val="0"/>
              </a:spcBef>
              <a:spcAft>
                <a:spcPts val="0"/>
              </a:spcAft>
              <a:defRPr/>
            </a:pPr>
            <a:r>
              <a:rPr lang="pl-PL" b="1" dirty="0" smtClean="0"/>
              <a:t>Art. 1. 1. Podatkowi od spadków i darowizn, zwanemu dalej "podatkiem", podlega</a:t>
            </a:r>
            <a:r>
              <a:rPr lang="pl-PL" dirty="0" smtClean="0"/>
              <a:t> nabycie przez osoby fizyczne własności rzeczy znajdujących się na terytorium Rzeczypospolitej Polskiej lub praw majątkowych wykonywanych na terytorium Rzeczypospolitej Polskiej, tytułem:</a:t>
            </a:r>
          </a:p>
          <a:p>
            <a:pPr eaLnBrk="1" fontAlgn="auto" hangingPunct="1">
              <a:spcBef>
                <a:spcPts val="0"/>
              </a:spcBef>
              <a:spcAft>
                <a:spcPts val="0"/>
              </a:spcAft>
              <a:defRPr/>
            </a:pPr>
            <a:r>
              <a:rPr lang="pl-PL" dirty="0" smtClean="0"/>
              <a:t>1) dziedziczenia, zapisu, dalszego zapisu, polecenia testamentowego;</a:t>
            </a:r>
          </a:p>
          <a:p>
            <a:pPr eaLnBrk="1" fontAlgn="auto" hangingPunct="1">
              <a:spcBef>
                <a:spcPts val="0"/>
              </a:spcBef>
              <a:spcAft>
                <a:spcPts val="0"/>
              </a:spcAft>
              <a:defRPr/>
            </a:pPr>
            <a:r>
              <a:rPr lang="pl-PL" dirty="0" smtClean="0"/>
              <a:t>2) darowizny, polecenia darczyńcy;</a:t>
            </a:r>
          </a:p>
          <a:p>
            <a:pPr eaLnBrk="1" fontAlgn="auto" hangingPunct="1">
              <a:spcBef>
                <a:spcPts val="0"/>
              </a:spcBef>
              <a:spcAft>
                <a:spcPts val="0"/>
              </a:spcAft>
              <a:defRPr/>
            </a:pPr>
            <a:r>
              <a:rPr lang="pl-PL" dirty="0" smtClean="0"/>
              <a:t>3) zasiedzenia;</a:t>
            </a:r>
          </a:p>
          <a:p>
            <a:pPr eaLnBrk="1" fontAlgn="auto" hangingPunct="1">
              <a:spcBef>
                <a:spcPts val="0"/>
              </a:spcBef>
              <a:spcAft>
                <a:spcPts val="0"/>
              </a:spcAft>
              <a:defRPr/>
            </a:pPr>
            <a:r>
              <a:rPr lang="pl-PL" dirty="0" smtClean="0"/>
              <a:t>4) nieodpłatnego zniesienia współwłasności;</a:t>
            </a:r>
          </a:p>
          <a:p>
            <a:pPr eaLnBrk="1" fontAlgn="auto" hangingPunct="1">
              <a:spcBef>
                <a:spcPts val="0"/>
              </a:spcBef>
              <a:spcAft>
                <a:spcPts val="0"/>
              </a:spcAft>
              <a:defRPr/>
            </a:pPr>
            <a:r>
              <a:rPr lang="pl-PL" dirty="0" smtClean="0"/>
              <a:t>5) zachowku, jeżeli uprawniony nie uzyskał go w postaci uczynionej przez spadkodawcę darowizny lub w drodze dziedziczenia albo w postaci zapisu;</a:t>
            </a:r>
          </a:p>
          <a:p>
            <a:pPr eaLnBrk="1" fontAlgn="auto" hangingPunct="1">
              <a:spcBef>
                <a:spcPts val="0"/>
              </a:spcBef>
              <a:spcAft>
                <a:spcPts val="0"/>
              </a:spcAft>
              <a:defRPr/>
            </a:pPr>
            <a:r>
              <a:rPr lang="pl-PL" dirty="0" smtClean="0"/>
              <a:t>6) nieodpłatnej: renty, użytkowania oraz służebności.</a:t>
            </a:r>
          </a:p>
          <a:p>
            <a:pPr eaLnBrk="1" fontAlgn="auto" hangingPunct="1">
              <a:spcBef>
                <a:spcPts val="0"/>
              </a:spcBef>
              <a:spcAft>
                <a:spcPts val="0"/>
              </a:spcAft>
              <a:defRPr/>
            </a:pPr>
            <a:r>
              <a:rPr lang="pl-PL" dirty="0" smtClean="0"/>
              <a:t>2. Podatkowi podlega również nabycie praw do wkładu oszczędnościowego na podstawie dyspozycji wkładem na wypadek śmierci oraz nabycie jednostek uczestnictwa na podstawie dyspozycji uczestnika funduszu inwestycyjnego otwartego albo specjalistycznego funduszu inwestycyjnego otwartego na wypadek jego śmierci.</a:t>
            </a:r>
          </a:p>
          <a:p>
            <a:pPr eaLnBrk="1" fontAlgn="auto" hangingPunct="1">
              <a:spcBef>
                <a:spcPts val="0"/>
              </a:spcBef>
              <a:spcAft>
                <a:spcPts val="0"/>
              </a:spcAft>
              <a:defRPr/>
            </a:pPr>
            <a:endParaRPr lang="pl-PL" dirty="0" smtClean="0"/>
          </a:p>
          <a:p>
            <a:pPr eaLnBrk="1" fontAlgn="auto" hangingPunct="1">
              <a:spcBef>
                <a:spcPts val="0"/>
              </a:spcBef>
              <a:spcAft>
                <a:spcPts val="0"/>
              </a:spcAft>
              <a:defRPr/>
            </a:pPr>
            <a:r>
              <a:rPr lang="pl-PL" b="1" dirty="0" smtClean="0"/>
              <a:t>Art. 2. </a:t>
            </a:r>
            <a:r>
              <a:rPr lang="pl-PL" dirty="0" smtClean="0"/>
              <a:t>Nabycie własności rzeczy znajdujących się za granicą lub praw majątkowych wykonywanych za granicą podlega podatkowi, jeżeli w chwili otwarcia spadku lub zawarcia umowy darowizny nabywca był obywatelem polskim lub miał miejsce stałego pobytu na terytorium Rzeczypospolitej Polskiej.</a:t>
            </a:r>
          </a:p>
          <a:p>
            <a:pPr eaLnBrk="1" fontAlgn="auto" hangingPunct="1">
              <a:spcBef>
                <a:spcPts val="0"/>
              </a:spcBef>
              <a:spcAft>
                <a:spcPts val="0"/>
              </a:spcAft>
              <a:defRPr/>
            </a:pPr>
            <a:endParaRPr lang="pl-PL" b="1" dirty="0" smtClean="0"/>
          </a:p>
          <a:p>
            <a:pPr eaLnBrk="1" fontAlgn="auto" hangingPunct="1">
              <a:spcBef>
                <a:spcPts val="0"/>
              </a:spcBef>
              <a:spcAft>
                <a:spcPts val="0"/>
              </a:spcAft>
              <a:defRPr/>
            </a:pPr>
            <a:r>
              <a:rPr lang="pl-PL" b="1" dirty="0" smtClean="0"/>
              <a:t>Art. 3. Podatkowi nie podlega:</a:t>
            </a:r>
          </a:p>
          <a:p>
            <a:pPr eaLnBrk="1" fontAlgn="auto" hangingPunct="1">
              <a:spcBef>
                <a:spcPts val="0"/>
              </a:spcBef>
              <a:spcAft>
                <a:spcPts val="0"/>
              </a:spcAft>
              <a:defRPr/>
            </a:pPr>
            <a:r>
              <a:rPr lang="pl-PL" dirty="0" smtClean="0"/>
              <a:t>1) nabycie własności rzeczy ruchomych znajdujących się na terytorium Rzeczypospolitej Polskiej lub praw majątkowych podlegających wykonaniu na terytorium Rzeczypospolitej Polskiej, jeżeli w dniu nabycia ani nabywca, ani też spadkodawca lub darczyńca nie byli obywatelami polskimi i nie mieli miejsca stałego pobytu lub siedziby na terytorium Rzeczypospolitej Polskiej;</a:t>
            </a:r>
          </a:p>
          <a:p>
            <a:pPr eaLnBrk="1" fontAlgn="auto" hangingPunct="1">
              <a:spcBef>
                <a:spcPts val="0"/>
              </a:spcBef>
              <a:spcAft>
                <a:spcPts val="0"/>
              </a:spcAft>
              <a:defRPr/>
            </a:pPr>
            <a:r>
              <a:rPr lang="pl-PL" dirty="0" smtClean="0"/>
              <a:t>2) nabycie w drodze spadku lub darowizny praw autorskich i praw pokrewnych, praw do projektów wynalazczych, znaków towarowych i wzorów zdobniczych oraz wierzytelności wynikających z nabycia tych praw;</a:t>
            </a:r>
          </a:p>
          <a:p>
            <a:pPr eaLnBrk="1" fontAlgn="auto" hangingPunct="1">
              <a:spcBef>
                <a:spcPts val="0"/>
              </a:spcBef>
              <a:spcAft>
                <a:spcPts val="0"/>
              </a:spcAft>
              <a:defRPr/>
            </a:pPr>
            <a:r>
              <a:rPr lang="pl-PL" dirty="0" smtClean="0"/>
              <a:t>3) (uchylony);</a:t>
            </a:r>
          </a:p>
          <a:p>
            <a:pPr eaLnBrk="1" fontAlgn="auto" hangingPunct="1">
              <a:spcBef>
                <a:spcPts val="0"/>
              </a:spcBef>
              <a:spcAft>
                <a:spcPts val="0"/>
              </a:spcAft>
              <a:defRPr/>
            </a:pPr>
            <a:r>
              <a:rPr lang="pl-PL" dirty="0" smtClean="0"/>
              <a:t>4) nabycie w drodze dziedziczenia środków z pracowniczego programu emerytalnego;</a:t>
            </a:r>
          </a:p>
          <a:p>
            <a:pPr eaLnBrk="1" fontAlgn="auto" hangingPunct="1">
              <a:spcBef>
                <a:spcPts val="0"/>
              </a:spcBef>
              <a:spcAft>
                <a:spcPts val="0"/>
              </a:spcAft>
              <a:defRPr/>
            </a:pPr>
            <a:r>
              <a:rPr lang="pl-PL" dirty="0" smtClean="0"/>
              <a:t>5) nabycie w drodze spadku środków zgromadzonych na rachunku zmarłego członka otwartego funduszu emerytalnego;</a:t>
            </a:r>
          </a:p>
          <a:p>
            <a:pPr eaLnBrk="1" fontAlgn="auto" hangingPunct="1">
              <a:spcBef>
                <a:spcPts val="0"/>
              </a:spcBef>
              <a:spcAft>
                <a:spcPts val="0"/>
              </a:spcAft>
              <a:defRPr/>
            </a:pPr>
            <a:r>
              <a:rPr lang="pl-PL" dirty="0" smtClean="0"/>
              <a:t>6) nabycie w drodze spadku środków zgromadzonych na indywidualnym koncie emerytalnym;</a:t>
            </a:r>
          </a:p>
          <a:p>
            <a:pPr eaLnBrk="1" fontAlgn="auto" hangingPunct="1">
              <a:spcBef>
                <a:spcPts val="0"/>
              </a:spcBef>
              <a:spcAft>
                <a:spcPts val="0"/>
              </a:spcAft>
              <a:defRPr/>
            </a:pPr>
            <a:r>
              <a:rPr lang="pl-PL" dirty="0" smtClean="0"/>
              <a:t>7) </a:t>
            </a:r>
            <a:r>
              <a:rPr lang="pl-PL" baseline="30000" dirty="0" smtClean="0"/>
              <a:t>(1)</a:t>
            </a:r>
            <a:r>
              <a:rPr lang="pl-PL" dirty="0" smtClean="0"/>
              <a:t> nabycie w drodze spadku kwoty składek zewidencjonowanych na subkoncie, o którym mowa w art. 40a ustawy z dnia 13 października 1998 r. o systemie ubezpieczeń społecznych (Dz. U. z 2009 r. Nr 205, poz. 1585, z </a:t>
            </a:r>
            <a:r>
              <a:rPr lang="pl-PL" dirty="0" err="1" smtClean="0"/>
              <a:t>późn</a:t>
            </a:r>
            <a:r>
              <a:rPr lang="pl-PL" dirty="0" smtClean="0"/>
              <a:t>. zm.).</a:t>
            </a:r>
          </a:p>
          <a:p>
            <a:pPr eaLnBrk="1" fontAlgn="auto" hangingPunct="1">
              <a:spcBef>
                <a:spcPts val="0"/>
              </a:spcBef>
              <a:spcAft>
                <a:spcPts val="0"/>
              </a:spcAft>
              <a:defRPr/>
            </a:pPr>
            <a:endParaRPr lang="pl-PL" dirty="0" smtClean="0"/>
          </a:p>
          <a:p>
            <a:pPr eaLnBrk="1" fontAlgn="auto" hangingPunct="1">
              <a:spcBef>
                <a:spcPts val="0"/>
              </a:spcBef>
              <a:spcAft>
                <a:spcPts val="0"/>
              </a:spcAft>
              <a:defRPr/>
            </a:pPr>
            <a:r>
              <a:rPr lang="pl-PL" b="1" dirty="0" smtClean="0"/>
              <a:t>Art. 4a. 1. Zwalnia się od podatku </a:t>
            </a:r>
            <a:r>
              <a:rPr lang="pl-PL" dirty="0" smtClean="0"/>
              <a:t>nabycie własności rzeczy lub praw majątkowych przez małżonka, zstępnych, wstępnych, pasierba, rodzeństwo, ojczyma i macochę, jeżeli:</a:t>
            </a:r>
          </a:p>
          <a:p>
            <a:pPr eaLnBrk="1" fontAlgn="auto" hangingPunct="1">
              <a:spcBef>
                <a:spcPts val="0"/>
              </a:spcBef>
              <a:spcAft>
                <a:spcPts val="0"/>
              </a:spcAft>
              <a:defRPr/>
            </a:pPr>
            <a:r>
              <a:rPr lang="pl-PL" dirty="0" smtClean="0"/>
              <a:t>1) zgłoszą nabycie własności rzeczy lub praw majątkowych właściwemu naczelnikowi urzędu skarbowego w terminie 6 miesięcy od dnia powstania obowiązku podatkowego powstałego na podstawie art. 6 ust. 1 </a:t>
            </a:r>
            <a:r>
              <a:rPr lang="pl-PL" dirty="0" err="1" smtClean="0"/>
              <a:t>pkt</a:t>
            </a:r>
            <a:r>
              <a:rPr lang="pl-PL" dirty="0" smtClean="0"/>
              <a:t> 2-8 i ust. 2, a w przypadku nabycia w drodze dziedziczenia w terminie 6 miesięcy od dnia uprawomocnienia się orzeczenia sądu stwierdzającego nabycie spadku, z zastrzeżeniem ust. 2 i 4, oraz</a:t>
            </a:r>
          </a:p>
          <a:p>
            <a:pPr eaLnBrk="1" fontAlgn="auto" hangingPunct="1">
              <a:spcBef>
                <a:spcPts val="0"/>
              </a:spcBef>
              <a:spcAft>
                <a:spcPts val="0"/>
              </a:spcAft>
              <a:defRPr/>
            </a:pPr>
            <a:r>
              <a:rPr lang="pl-PL" dirty="0" smtClean="0"/>
              <a:t>2) udokumentują - w przypadku gdy przedmiotem nabycia tytułem darowizny lub polecenia darczyńcy są środki pieniężne, a wartość majątku nabytego łącznie od tej samej osoby w okresie 5 lat, poprzedzających rok, w którym nastąpiło ostatnie nabycie, doliczona do wartości rzeczy i praw majątkowych ostatnio nabytych, przekracza kwotę określoną w art. 9 ust. 1 </a:t>
            </a:r>
            <a:r>
              <a:rPr lang="pl-PL" dirty="0" err="1" smtClean="0"/>
              <a:t>pkt</a:t>
            </a:r>
            <a:r>
              <a:rPr lang="pl-PL" dirty="0" smtClean="0"/>
              <a:t> 1 - ich otrzymanie dowodem przekazania na rachunek bankowy nabywcy albo jego rachunek prowadzony przez spółdzielczą kasę oszczędnościowo-kredytową lub przekazem pocztowym.</a:t>
            </a:r>
          </a:p>
          <a:p>
            <a:pPr eaLnBrk="1" fontAlgn="auto" hangingPunct="1">
              <a:spcBef>
                <a:spcPts val="0"/>
              </a:spcBef>
              <a:spcAft>
                <a:spcPts val="0"/>
              </a:spcAft>
              <a:defRPr/>
            </a:pPr>
            <a:r>
              <a:rPr lang="pl-PL" dirty="0" smtClean="0"/>
              <a:t>2. Jeżeli nabywca dowiedział się o nabyciu własności rzeczy lub praw majątkowych po upływie terminów, o których mowa w ust. 1 </a:t>
            </a:r>
            <a:r>
              <a:rPr lang="pl-PL" dirty="0" err="1" smtClean="0"/>
              <a:t>pkt</a:t>
            </a:r>
            <a:r>
              <a:rPr lang="pl-PL" dirty="0" smtClean="0"/>
              <a:t> 1, zwolnienie, o którym mowa w ust. 1, stosuje się, gdy nabywca zgłosi te rzeczy lub prawa majątkowe naczelnikowi urzędu skarbowego nie później niż w terminie 6 miesięcy od dnia, w którym dowiedział się o ich nabyciu, oraz uprawdopodobni fakt późniejszego powzięcia wiadomości o ich nabyciu.</a:t>
            </a:r>
          </a:p>
          <a:p>
            <a:pPr eaLnBrk="1" fontAlgn="auto" hangingPunct="1">
              <a:spcBef>
                <a:spcPts val="0"/>
              </a:spcBef>
              <a:spcAft>
                <a:spcPts val="0"/>
              </a:spcAft>
              <a:defRPr/>
            </a:pPr>
            <a:r>
              <a:rPr lang="pl-PL" dirty="0" smtClean="0"/>
              <a:t>3. W przypadku niespełnienia warunków, o których mowa w ust. 1 i 2, nabycie własności rzeczy lub praw majątkowych podlega opodatkowaniu na zasadach określonych dla nabywców zaliczonych do I grupy podatkowej.</a:t>
            </a:r>
          </a:p>
          <a:p>
            <a:pPr eaLnBrk="1" fontAlgn="auto" hangingPunct="1">
              <a:spcBef>
                <a:spcPts val="0"/>
              </a:spcBef>
              <a:spcAft>
                <a:spcPts val="0"/>
              </a:spcAft>
              <a:defRPr/>
            </a:pPr>
            <a:r>
              <a:rPr lang="pl-PL" dirty="0" smtClean="0"/>
              <a:t>4. Obowiązek zgłoszenia nie obejmuje przypadków, gdy:</a:t>
            </a:r>
          </a:p>
          <a:p>
            <a:pPr eaLnBrk="1" fontAlgn="auto" hangingPunct="1">
              <a:spcBef>
                <a:spcPts val="0"/>
              </a:spcBef>
              <a:spcAft>
                <a:spcPts val="0"/>
              </a:spcAft>
              <a:defRPr/>
            </a:pPr>
            <a:r>
              <a:rPr lang="pl-PL" dirty="0" smtClean="0"/>
              <a:t>1) wartość majątku nabytego łącznie od tej samej osoby lub po tej samej osobie w okresie 5 lat, poprzedzających rok, w którym nastąpiło ostatnie nabycie, doliczona do wartości rzeczy i praw majątkowych ostatnio nabytych, nie przekracza kwoty określonej w art. 9 ust. 1 </a:t>
            </a:r>
            <a:r>
              <a:rPr lang="pl-PL" dirty="0" err="1" smtClean="0"/>
              <a:t>pkt</a:t>
            </a:r>
            <a:r>
              <a:rPr lang="pl-PL" dirty="0" smtClean="0"/>
              <a:t> 1 lub</a:t>
            </a:r>
          </a:p>
          <a:p>
            <a:pPr eaLnBrk="1" fontAlgn="auto" hangingPunct="1">
              <a:spcBef>
                <a:spcPts val="0"/>
              </a:spcBef>
              <a:spcAft>
                <a:spcPts val="0"/>
              </a:spcAft>
              <a:defRPr/>
            </a:pPr>
            <a:r>
              <a:rPr lang="pl-PL" dirty="0" smtClean="0"/>
              <a:t>2) gdy nabycie następuje na podstawie umowy zawartej w formie aktu notarialnego.</a:t>
            </a:r>
          </a:p>
          <a:p>
            <a:pPr eaLnBrk="1" fontAlgn="auto" hangingPunct="1">
              <a:spcBef>
                <a:spcPts val="0"/>
              </a:spcBef>
              <a:spcAft>
                <a:spcPts val="0"/>
              </a:spcAft>
              <a:defRPr/>
            </a:pPr>
            <a:endParaRPr lang="pl-PL" dirty="0" smtClean="0"/>
          </a:p>
          <a:p>
            <a:pPr eaLnBrk="1" fontAlgn="auto" hangingPunct="1">
              <a:spcBef>
                <a:spcPts val="0"/>
              </a:spcBef>
              <a:spcAft>
                <a:spcPts val="0"/>
              </a:spcAft>
              <a:defRPr/>
            </a:pPr>
            <a:r>
              <a:rPr lang="pl-PL" b="1" dirty="0" smtClean="0"/>
              <a:t>Art. 6. 1. Obowiązek podatkowy powstaje:</a:t>
            </a:r>
          </a:p>
          <a:p>
            <a:pPr eaLnBrk="1" fontAlgn="auto" hangingPunct="1">
              <a:spcBef>
                <a:spcPts val="0"/>
              </a:spcBef>
              <a:spcAft>
                <a:spcPts val="0"/>
              </a:spcAft>
              <a:defRPr/>
            </a:pPr>
            <a:r>
              <a:rPr lang="pl-PL" dirty="0" smtClean="0"/>
              <a:t>1) przy nabyciu w drodze dziedziczenia - z chwilą przyjęcia spadku;</a:t>
            </a:r>
          </a:p>
          <a:p>
            <a:pPr eaLnBrk="1" fontAlgn="auto" hangingPunct="1">
              <a:spcBef>
                <a:spcPts val="0"/>
              </a:spcBef>
              <a:spcAft>
                <a:spcPts val="0"/>
              </a:spcAft>
              <a:defRPr/>
            </a:pPr>
            <a:endParaRPr lang="pl-PL" dirty="0" smtClean="0"/>
          </a:p>
          <a:p>
            <a:pPr eaLnBrk="1" fontAlgn="auto" hangingPunct="1">
              <a:spcBef>
                <a:spcPts val="0"/>
              </a:spcBef>
              <a:spcAft>
                <a:spcPts val="0"/>
              </a:spcAft>
              <a:defRPr/>
            </a:pPr>
            <a:r>
              <a:rPr lang="pl-PL" b="1" dirty="0" smtClean="0"/>
              <a:t>Art. 9. 1. Opodatkowaniu podlega nabycie przez nabywcę, od jednej osoby, własności rzeczy i praw majątkowych o czystej wartości przekraczającej:</a:t>
            </a:r>
          </a:p>
          <a:p>
            <a:pPr eaLnBrk="1" fontAlgn="auto" hangingPunct="1">
              <a:spcBef>
                <a:spcPts val="0"/>
              </a:spcBef>
              <a:spcAft>
                <a:spcPts val="0"/>
              </a:spcAft>
              <a:defRPr/>
            </a:pPr>
            <a:r>
              <a:rPr lang="pl-PL" dirty="0" smtClean="0"/>
              <a:t>1)</a:t>
            </a:r>
            <a:r>
              <a:rPr lang="pl-PL" baseline="0" dirty="0" smtClean="0"/>
              <a:t> </a:t>
            </a:r>
            <a:r>
              <a:rPr lang="pl-PL" dirty="0" smtClean="0"/>
              <a:t>9.637 zł - jeżeli nabywcą jest osoba zaliczona do I grupy podatkowej;</a:t>
            </a:r>
          </a:p>
          <a:p>
            <a:pPr eaLnBrk="1" fontAlgn="auto" hangingPunct="1">
              <a:spcBef>
                <a:spcPts val="0"/>
              </a:spcBef>
              <a:spcAft>
                <a:spcPts val="0"/>
              </a:spcAft>
              <a:defRPr/>
            </a:pPr>
            <a:r>
              <a:rPr lang="pl-PL" dirty="0" smtClean="0"/>
              <a:t>2)</a:t>
            </a:r>
            <a:r>
              <a:rPr lang="pl-PL" baseline="0" dirty="0" smtClean="0"/>
              <a:t> </a:t>
            </a:r>
            <a:r>
              <a:rPr lang="pl-PL" dirty="0" smtClean="0"/>
              <a:t>7.276 zł - jeżeli nabywcą jest osoba zaliczona do II grupy podatkowej;</a:t>
            </a:r>
          </a:p>
          <a:p>
            <a:pPr eaLnBrk="1" fontAlgn="auto" hangingPunct="1">
              <a:spcBef>
                <a:spcPts val="0"/>
              </a:spcBef>
              <a:spcAft>
                <a:spcPts val="0"/>
              </a:spcAft>
              <a:defRPr/>
            </a:pPr>
            <a:r>
              <a:rPr lang="pl-PL" dirty="0" smtClean="0"/>
              <a:t>3)</a:t>
            </a:r>
            <a:r>
              <a:rPr lang="pl-PL" baseline="0" dirty="0" smtClean="0"/>
              <a:t> </a:t>
            </a:r>
            <a:r>
              <a:rPr lang="pl-PL" dirty="0" smtClean="0"/>
              <a:t>4.902 zł - jeżeli nabywcą jest osoba zaliczona do III grupy podatkowej.</a:t>
            </a:r>
          </a:p>
          <a:p>
            <a:pPr eaLnBrk="1" fontAlgn="auto" hangingPunct="1">
              <a:spcBef>
                <a:spcPts val="0"/>
              </a:spcBef>
              <a:spcAft>
                <a:spcPts val="0"/>
              </a:spcAft>
              <a:defRPr/>
            </a:pPr>
            <a:endParaRPr lang="pl-PL" dirty="0" smtClean="0"/>
          </a:p>
          <a:p>
            <a:pPr eaLnBrk="1" fontAlgn="auto" hangingPunct="1">
              <a:spcBef>
                <a:spcPts val="0"/>
              </a:spcBef>
              <a:spcAft>
                <a:spcPts val="0"/>
              </a:spcAft>
              <a:defRPr/>
            </a:pPr>
            <a:r>
              <a:rPr lang="pl-PL" b="1" dirty="0" smtClean="0"/>
              <a:t>Art. 14. 1. Wysokość podatku ustala się w zależności od grupy podatkowej, do której zaliczony jest nabywca.</a:t>
            </a:r>
          </a:p>
          <a:p>
            <a:pPr eaLnBrk="1" fontAlgn="auto" hangingPunct="1">
              <a:spcBef>
                <a:spcPts val="0"/>
              </a:spcBef>
              <a:spcAft>
                <a:spcPts val="0"/>
              </a:spcAft>
              <a:defRPr/>
            </a:pPr>
            <a:r>
              <a:rPr lang="pl-PL" dirty="0" smtClean="0"/>
              <a:t>2. Zaliczenie do grupy podatkowej następuje według osobistego stosunku nabywcy do osoby, od której lub po której zostały nabyte rzeczy i prawa majątkowe.</a:t>
            </a:r>
          </a:p>
          <a:p>
            <a:pPr eaLnBrk="1" fontAlgn="auto" hangingPunct="1">
              <a:spcBef>
                <a:spcPts val="0"/>
              </a:spcBef>
              <a:spcAft>
                <a:spcPts val="0"/>
              </a:spcAft>
              <a:defRPr/>
            </a:pPr>
            <a:r>
              <a:rPr lang="pl-PL" dirty="0" smtClean="0"/>
              <a:t>3. Do poszczególnych grup podatkowych zalicza się:</a:t>
            </a:r>
          </a:p>
          <a:p>
            <a:pPr eaLnBrk="1" fontAlgn="auto" hangingPunct="1">
              <a:spcBef>
                <a:spcPts val="0"/>
              </a:spcBef>
              <a:spcAft>
                <a:spcPts val="0"/>
              </a:spcAft>
              <a:defRPr/>
            </a:pPr>
            <a:r>
              <a:rPr lang="pl-PL" dirty="0" smtClean="0"/>
              <a:t>1) </a:t>
            </a:r>
            <a:r>
              <a:rPr lang="pl-PL" b="1" dirty="0" smtClean="0"/>
              <a:t>do grupy I </a:t>
            </a:r>
            <a:r>
              <a:rPr lang="pl-PL" dirty="0" smtClean="0"/>
              <a:t>- małżonka, zstępnych, wstępnych, pasierba, zięcia, synową, rodzeństwo, ojczyma, macochę i teściów;</a:t>
            </a:r>
          </a:p>
          <a:p>
            <a:pPr eaLnBrk="1" fontAlgn="auto" hangingPunct="1">
              <a:spcBef>
                <a:spcPts val="0"/>
              </a:spcBef>
              <a:spcAft>
                <a:spcPts val="0"/>
              </a:spcAft>
              <a:defRPr/>
            </a:pPr>
            <a:r>
              <a:rPr lang="pl-PL" dirty="0" smtClean="0"/>
              <a:t>2) </a:t>
            </a:r>
            <a:r>
              <a:rPr lang="pl-PL" b="1" dirty="0" smtClean="0"/>
              <a:t>do grupy II </a:t>
            </a:r>
            <a:r>
              <a:rPr lang="pl-PL" dirty="0" smtClean="0"/>
              <a:t>- zstępnych rodzeństwa, rodzeństwo rodziców, zstępnych i małżonków pasierbów, małżonków rodzeństwa i rodzeństwo małżonków, </a:t>
            </a:r>
            <a:r>
              <a:rPr lang="pl-PL" dirty="0" err="1" smtClean="0"/>
              <a:t>małżonków</a:t>
            </a:r>
            <a:r>
              <a:rPr lang="pl-PL" dirty="0" smtClean="0"/>
              <a:t> rodzeństwa małżonków, </a:t>
            </a:r>
            <a:r>
              <a:rPr lang="pl-PL" dirty="0" err="1" smtClean="0"/>
              <a:t>małżonków</a:t>
            </a:r>
            <a:r>
              <a:rPr lang="pl-PL" dirty="0" smtClean="0"/>
              <a:t> innych zstępnych;</a:t>
            </a:r>
          </a:p>
          <a:p>
            <a:pPr eaLnBrk="1" fontAlgn="auto" hangingPunct="1">
              <a:spcBef>
                <a:spcPts val="0"/>
              </a:spcBef>
              <a:spcAft>
                <a:spcPts val="0"/>
              </a:spcAft>
              <a:defRPr/>
            </a:pPr>
            <a:r>
              <a:rPr lang="pl-PL" dirty="0" smtClean="0"/>
              <a:t>3) </a:t>
            </a:r>
            <a:r>
              <a:rPr lang="pl-PL" b="1" dirty="0" smtClean="0"/>
              <a:t>do grupy III </a:t>
            </a:r>
            <a:r>
              <a:rPr lang="pl-PL" dirty="0" smtClean="0"/>
              <a:t>- innych nabywców.</a:t>
            </a:r>
          </a:p>
          <a:p>
            <a:pPr eaLnBrk="1" fontAlgn="auto" hangingPunct="1">
              <a:spcBef>
                <a:spcPts val="0"/>
              </a:spcBef>
              <a:spcAft>
                <a:spcPts val="0"/>
              </a:spcAft>
              <a:defRPr/>
            </a:pPr>
            <a:endParaRPr lang="pl-PL" dirty="0" smtClean="0"/>
          </a:p>
          <a:p>
            <a:pPr eaLnBrk="1" fontAlgn="auto" hangingPunct="1">
              <a:spcBef>
                <a:spcPts val="0"/>
              </a:spcBef>
              <a:spcAft>
                <a:spcPts val="0"/>
              </a:spcAft>
              <a:defRPr/>
            </a:pPr>
            <a:r>
              <a:rPr lang="pl-PL" b="1" dirty="0" smtClean="0"/>
              <a:t>Art. 17a. 1. </a:t>
            </a:r>
            <a:r>
              <a:rPr lang="pl-PL" dirty="0" smtClean="0"/>
              <a:t>Podatnicy podatku są obowiązani, z zastrzeżeniem ust. 2, złożyć, w terminie miesiąca od dnia powstania obowiązku podatkowego, właściwemu naczelnikowi urzędu skarbowego </a:t>
            </a:r>
            <a:r>
              <a:rPr lang="pl-PL" b="1" dirty="0" smtClean="0"/>
              <a:t>zeznanie podatkowe </a:t>
            </a:r>
            <a:r>
              <a:rPr lang="pl-PL" dirty="0" smtClean="0"/>
              <a:t>o nabyciu rzeczy lub praw majątkowych według ustalonego wzoru. Do zeznania podatkowego dołącza się dokumenty mające wpływ na określenie podstawy opodatkowania.</a:t>
            </a:r>
          </a:p>
          <a:p>
            <a:pPr eaLnBrk="1" fontAlgn="auto" hangingPunct="1">
              <a:spcBef>
                <a:spcPts val="0"/>
              </a:spcBef>
              <a:spcAft>
                <a:spcPts val="0"/>
              </a:spcAft>
              <a:defRPr/>
            </a:pPr>
            <a:r>
              <a:rPr lang="pl-PL" dirty="0" smtClean="0"/>
              <a:t>2. Obowiązek składania zeznań podatkowych nie dotyczy przypadków, w których </a:t>
            </a:r>
            <a:r>
              <a:rPr lang="pl-PL" b="1" dirty="0" smtClean="0"/>
              <a:t>podatek jest pobierany przez płatnika</a:t>
            </a:r>
            <a:r>
              <a:rPr lang="pl-PL" dirty="0" smtClean="0"/>
              <a:t>.</a:t>
            </a:r>
          </a:p>
          <a:p>
            <a:pPr eaLnBrk="1" fontAlgn="auto" hangingPunct="1">
              <a:spcBef>
                <a:spcPts val="0"/>
              </a:spcBef>
              <a:spcAft>
                <a:spcPts val="0"/>
              </a:spcAft>
              <a:defRPr/>
            </a:pPr>
            <a:endParaRPr lang="pl-PL" dirty="0" smtClean="0"/>
          </a:p>
          <a:p>
            <a:pPr eaLnBrk="1" fontAlgn="auto" hangingPunct="1">
              <a:spcBef>
                <a:spcPts val="0"/>
              </a:spcBef>
              <a:spcAft>
                <a:spcPts val="0"/>
              </a:spcAft>
              <a:defRPr/>
            </a:pPr>
            <a:r>
              <a:rPr lang="pl-PL" b="1" dirty="0" smtClean="0"/>
              <a:t>Art. 18. 1. Notariusze są płatnikami podatku od darowizny </a:t>
            </a:r>
            <a:r>
              <a:rPr lang="pl-PL" dirty="0" smtClean="0"/>
              <a:t>dokonanej w formie aktu notarialnego</a:t>
            </a:r>
          </a:p>
          <a:p>
            <a:pPr eaLnBrk="1" fontAlgn="auto" hangingPunct="1">
              <a:spcBef>
                <a:spcPts val="0"/>
              </a:spcBef>
              <a:spcAft>
                <a:spcPts val="0"/>
              </a:spcAft>
              <a:defRPr/>
            </a:pPr>
            <a:r>
              <a:rPr lang="pl-PL" dirty="0" smtClean="0"/>
              <a:t>albo zawartej w tej formie umowy nieodpłatnego zniesienia współwłasności lub ugody w tym przedmiocie.</a:t>
            </a:r>
          </a:p>
          <a:p>
            <a:pPr eaLnBrk="1" fontAlgn="auto" hangingPunct="1">
              <a:spcBef>
                <a:spcPts val="0"/>
              </a:spcBef>
              <a:spcAft>
                <a:spcPts val="0"/>
              </a:spcAft>
              <a:defRPr/>
            </a:pPr>
            <a:endParaRPr lang="pl-PL" dirty="0" smtClean="0"/>
          </a:p>
          <a:p>
            <a:pPr eaLnBrk="1" fontAlgn="auto" hangingPunct="1">
              <a:spcBef>
                <a:spcPts val="0"/>
              </a:spcBef>
              <a:spcAft>
                <a:spcPts val="0"/>
              </a:spcAft>
              <a:defRPr/>
            </a:pPr>
            <a:r>
              <a:rPr lang="pl-PL" b="1" dirty="0" smtClean="0"/>
              <a:t>Art. 19 ust. 6.</a:t>
            </a:r>
            <a:r>
              <a:rPr lang="pl-PL" dirty="0" smtClean="0"/>
              <a:t> Jeżeli przedmiotem aktu notarialnego, który ma być sporządzony, lub dokumentu, co do którego notariusz ma uwierzytelnić podpis, ma być </a:t>
            </a:r>
            <a:r>
              <a:rPr lang="pl-PL" b="1" dirty="0" smtClean="0"/>
              <a:t>zbycie praw do spadku albo zbycie lub obciążenie rzeczy lub praw majątkowych uzyskanych tytułem, określonym w art. 1</a:t>
            </a:r>
            <a:r>
              <a:rPr lang="pl-PL" dirty="0" smtClean="0"/>
              <a:t>, notariusz może dokonać tych czynności tylko za uprzednią pisemną zgodą naczelnika urzędu skarbowego albo po przedstawieniu </a:t>
            </a:r>
            <a:r>
              <a:rPr lang="pl-PL" b="1" dirty="0" smtClean="0"/>
              <a:t>zaświadczenia wydanego przez naczelnika urzędu skarbowego </a:t>
            </a:r>
            <a:r>
              <a:rPr lang="pl-PL" dirty="0" smtClean="0"/>
              <a:t>potwierdzającego, że nabycie jest zwolnione od podatku, że należny podatek został zapłacony albo zobowiązanie podatkowe wygasło wskutek przedawnienia.</a:t>
            </a:r>
          </a:p>
          <a:p>
            <a:pPr eaLnBrk="1" hangingPunct="1">
              <a:defRPr/>
            </a:pPr>
            <a:endParaRPr lang="pl-PL" dirty="0"/>
          </a:p>
        </p:txBody>
      </p:sp>
      <p:sp>
        <p:nvSpPr>
          <p:cNvPr id="4" name="Symbol zastępczy numeru slajdu 3"/>
          <p:cNvSpPr>
            <a:spLocks noGrp="1"/>
          </p:cNvSpPr>
          <p:nvPr>
            <p:ph type="sldNum" sz="quarter" idx="5"/>
          </p:nvPr>
        </p:nvSpPr>
        <p:spPr/>
        <p:txBody>
          <a:bodyPr/>
          <a:lstStyle/>
          <a:p>
            <a:pPr>
              <a:defRPr/>
            </a:pPr>
            <a:fld id="{B8145B74-3290-49A8-8F7E-58D66962501E}" type="slidenum">
              <a:rPr lang="pl-PL" smtClean="0"/>
              <a:pPr>
                <a:defRPr/>
              </a:pPr>
              <a:t>45</a:t>
            </a:fld>
            <a:endParaRPr lang="pl-PL"/>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ymbol zastępczy obrazu slajdu 1"/>
          <p:cNvSpPr>
            <a:spLocks noGrp="1" noRot="1" noChangeAspect="1" noTextEdit="1"/>
          </p:cNvSpPr>
          <p:nvPr>
            <p:ph type="sldImg"/>
          </p:nvPr>
        </p:nvSpPr>
        <p:spPr bwMode="auto">
          <a:noFill/>
          <a:ln>
            <a:solidFill>
              <a:srgbClr val="000000"/>
            </a:solidFill>
            <a:miter lim="800000"/>
            <a:headEnd/>
            <a:tailEnd/>
          </a:ln>
        </p:spPr>
      </p:sp>
      <p:sp>
        <p:nvSpPr>
          <p:cNvPr id="3" name="Symbol zastępczy notatek 2"/>
          <p:cNvSpPr>
            <a:spLocks noGrp="1"/>
          </p:cNvSpPr>
          <p:nvPr>
            <p:ph type="body" idx="1"/>
          </p:nvPr>
        </p:nvSpPr>
        <p:spPr/>
        <p:txBody>
          <a:bodyPr>
            <a:normAutofit lnSpcReduction="10000"/>
          </a:bodyPr>
          <a:lstStyle/>
          <a:p>
            <a:pPr eaLnBrk="1" fontAlgn="auto" hangingPunct="1">
              <a:spcBef>
                <a:spcPts val="0"/>
              </a:spcBef>
              <a:spcAft>
                <a:spcPts val="0"/>
              </a:spcAft>
              <a:defRPr/>
            </a:pPr>
            <a:r>
              <a:rPr lang="pl-PL" b="1" dirty="0" smtClean="0"/>
              <a:t>Ustawa o podatku od spadków i darowizn</a:t>
            </a:r>
          </a:p>
          <a:p>
            <a:pPr eaLnBrk="1" fontAlgn="auto" hangingPunct="1">
              <a:spcBef>
                <a:spcPts val="0"/>
              </a:spcBef>
              <a:spcAft>
                <a:spcPts val="0"/>
              </a:spcAft>
              <a:defRPr/>
            </a:pPr>
            <a:endParaRPr lang="pl-PL" b="1" dirty="0" smtClean="0"/>
          </a:p>
          <a:p>
            <a:pPr eaLnBrk="1" fontAlgn="auto" hangingPunct="1">
              <a:spcBef>
                <a:spcPts val="0"/>
              </a:spcBef>
              <a:spcAft>
                <a:spcPts val="0"/>
              </a:spcAft>
              <a:defRPr/>
            </a:pPr>
            <a:r>
              <a:rPr lang="pl-PL" b="1" dirty="0" smtClean="0"/>
              <a:t>Art. 9. 1. Opodatkowaniu podlega nabycie przez nabywcę, od jednej osoby, własności rzeczy i praw majątkowych o czystej wartości przekraczającej:</a:t>
            </a:r>
          </a:p>
          <a:p>
            <a:pPr eaLnBrk="1" fontAlgn="auto" hangingPunct="1">
              <a:spcBef>
                <a:spcPts val="0"/>
              </a:spcBef>
              <a:spcAft>
                <a:spcPts val="0"/>
              </a:spcAft>
              <a:defRPr/>
            </a:pPr>
            <a:r>
              <a:rPr lang="pl-PL" dirty="0" smtClean="0"/>
              <a:t>1) 9.637 zł - jeżeli nabywcą jest osoba zaliczona do I grupy podatkowej;</a:t>
            </a:r>
          </a:p>
          <a:p>
            <a:pPr eaLnBrk="1" fontAlgn="auto" hangingPunct="1">
              <a:spcBef>
                <a:spcPts val="0"/>
              </a:spcBef>
              <a:spcAft>
                <a:spcPts val="0"/>
              </a:spcAft>
              <a:defRPr/>
            </a:pPr>
            <a:r>
              <a:rPr lang="pl-PL" dirty="0" smtClean="0"/>
              <a:t>2) 7.276 zł - jeżeli nabywcą jest osoba zaliczona do II grupy podatkowej;</a:t>
            </a:r>
          </a:p>
          <a:p>
            <a:pPr eaLnBrk="1" fontAlgn="auto" hangingPunct="1">
              <a:spcBef>
                <a:spcPts val="0"/>
              </a:spcBef>
              <a:spcAft>
                <a:spcPts val="0"/>
              </a:spcAft>
              <a:defRPr/>
            </a:pPr>
            <a:r>
              <a:rPr lang="pl-PL" dirty="0" smtClean="0"/>
              <a:t>3) 4.902 zł - jeżeli nabywcą jest osoba zaliczona do III grupy podatkowej.</a:t>
            </a:r>
          </a:p>
          <a:p>
            <a:pPr eaLnBrk="1" fontAlgn="auto" hangingPunct="1">
              <a:spcBef>
                <a:spcPts val="0"/>
              </a:spcBef>
              <a:spcAft>
                <a:spcPts val="0"/>
              </a:spcAft>
              <a:defRPr/>
            </a:pPr>
            <a:endParaRPr lang="pl-PL" dirty="0" smtClean="0"/>
          </a:p>
          <a:p>
            <a:pPr eaLnBrk="1" fontAlgn="auto" hangingPunct="1">
              <a:spcBef>
                <a:spcPts val="0"/>
              </a:spcBef>
              <a:spcAft>
                <a:spcPts val="0"/>
              </a:spcAft>
              <a:defRPr/>
            </a:pPr>
            <a:r>
              <a:rPr lang="pl-PL" b="1" dirty="0" smtClean="0"/>
              <a:t>Opodatkowaniu podlega nadwyżka ponad kwotę wolną od podatku.</a:t>
            </a:r>
          </a:p>
          <a:p>
            <a:pPr eaLnBrk="1" fontAlgn="auto" hangingPunct="1">
              <a:spcBef>
                <a:spcPts val="0"/>
              </a:spcBef>
              <a:spcAft>
                <a:spcPts val="0"/>
              </a:spcAft>
              <a:defRPr/>
            </a:pPr>
            <a:r>
              <a:rPr lang="pl-PL" b="1" dirty="0" smtClean="0">
                <a:solidFill>
                  <a:srgbClr val="FF0000"/>
                </a:solidFill>
              </a:rPr>
              <a:t>Podatkowaniu podlega nabycie rzeczy i praw majątkowych o wartości przekraczającej tę kwotę.</a:t>
            </a:r>
          </a:p>
          <a:p>
            <a:pPr eaLnBrk="1" fontAlgn="auto" hangingPunct="1">
              <a:spcBef>
                <a:spcPts val="0"/>
              </a:spcBef>
              <a:spcAft>
                <a:spcPts val="0"/>
              </a:spcAft>
              <a:defRPr/>
            </a:pPr>
            <a:endParaRPr lang="pl-PL" dirty="0" smtClean="0"/>
          </a:p>
          <a:p>
            <a:pPr eaLnBrk="1" fontAlgn="auto" hangingPunct="1">
              <a:spcBef>
                <a:spcPts val="0"/>
              </a:spcBef>
              <a:spcAft>
                <a:spcPts val="0"/>
              </a:spcAft>
              <a:defRPr/>
            </a:pPr>
            <a:r>
              <a:rPr lang="pl-PL" b="1" dirty="0" smtClean="0"/>
              <a:t>Art. 14. 1. Wysokość podatku ustala się w zależności od grupy podatkowej, do której zaliczony jest nabywca.</a:t>
            </a:r>
          </a:p>
          <a:p>
            <a:pPr eaLnBrk="1" fontAlgn="auto" hangingPunct="1">
              <a:spcBef>
                <a:spcPts val="0"/>
              </a:spcBef>
              <a:spcAft>
                <a:spcPts val="0"/>
              </a:spcAft>
              <a:defRPr/>
            </a:pPr>
            <a:r>
              <a:rPr lang="pl-PL" dirty="0" smtClean="0"/>
              <a:t>2. Zaliczenie do grupy podatkowej następuje według osobistego stosunku nabywcy do osoby, od której lub po której zostały nabyte rzeczy i prawa majątkowe.</a:t>
            </a:r>
          </a:p>
          <a:p>
            <a:pPr eaLnBrk="1" fontAlgn="auto" hangingPunct="1">
              <a:spcBef>
                <a:spcPts val="0"/>
              </a:spcBef>
              <a:spcAft>
                <a:spcPts val="0"/>
              </a:spcAft>
              <a:defRPr/>
            </a:pPr>
            <a:r>
              <a:rPr lang="pl-PL" dirty="0" smtClean="0"/>
              <a:t>3. Do poszczególnych grup podatkowych zalicza się:</a:t>
            </a:r>
          </a:p>
          <a:p>
            <a:pPr eaLnBrk="1" fontAlgn="auto" hangingPunct="1">
              <a:spcBef>
                <a:spcPts val="0"/>
              </a:spcBef>
              <a:spcAft>
                <a:spcPts val="0"/>
              </a:spcAft>
              <a:defRPr/>
            </a:pPr>
            <a:r>
              <a:rPr lang="pl-PL" dirty="0" smtClean="0"/>
              <a:t>1) </a:t>
            </a:r>
            <a:r>
              <a:rPr lang="pl-PL" b="1" dirty="0" smtClean="0"/>
              <a:t>do grupy I </a:t>
            </a:r>
            <a:r>
              <a:rPr lang="pl-PL" dirty="0" smtClean="0"/>
              <a:t>- małżonka, zstępnych, wstępnych, pasierba, zięcia, synową, rodzeństwo, ojczyma, macochę i teściów;</a:t>
            </a:r>
          </a:p>
          <a:p>
            <a:pPr eaLnBrk="1" fontAlgn="auto" hangingPunct="1">
              <a:spcBef>
                <a:spcPts val="0"/>
              </a:spcBef>
              <a:spcAft>
                <a:spcPts val="0"/>
              </a:spcAft>
              <a:defRPr/>
            </a:pPr>
            <a:r>
              <a:rPr lang="pl-PL" dirty="0" smtClean="0"/>
              <a:t>2) </a:t>
            </a:r>
            <a:r>
              <a:rPr lang="pl-PL" b="1" dirty="0" smtClean="0"/>
              <a:t>do grupy II </a:t>
            </a:r>
            <a:r>
              <a:rPr lang="pl-PL" dirty="0" smtClean="0"/>
              <a:t>- zstępnych rodzeństwa, rodzeństwo rodziców, zstępnych i małżonków pasierbów, małżonków rodzeństwa i rodzeństwo małżonków, </a:t>
            </a:r>
            <a:r>
              <a:rPr lang="pl-PL" dirty="0" err="1" smtClean="0"/>
              <a:t>małżonków</a:t>
            </a:r>
            <a:r>
              <a:rPr lang="pl-PL" dirty="0" smtClean="0"/>
              <a:t> rodzeństwa małżonków, </a:t>
            </a:r>
            <a:r>
              <a:rPr lang="pl-PL" dirty="0" err="1" smtClean="0"/>
              <a:t>małżonków</a:t>
            </a:r>
            <a:r>
              <a:rPr lang="pl-PL" dirty="0" smtClean="0"/>
              <a:t> innych zstępnych;</a:t>
            </a:r>
          </a:p>
          <a:p>
            <a:pPr eaLnBrk="1" fontAlgn="auto" hangingPunct="1">
              <a:spcBef>
                <a:spcPts val="0"/>
              </a:spcBef>
              <a:spcAft>
                <a:spcPts val="0"/>
              </a:spcAft>
              <a:defRPr/>
            </a:pPr>
            <a:r>
              <a:rPr lang="pl-PL" dirty="0" smtClean="0"/>
              <a:t>3) </a:t>
            </a:r>
            <a:r>
              <a:rPr lang="pl-PL" b="1" dirty="0" smtClean="0"/>
              <a:t>do grupy III </a:t>
            </a:r>
            <a:r>
              <a:rPr lang="pl-PL" dirty="0" smtClean="0"/>
              <a:t>- innych nabywców.</a:t>
            </a:r>
          </a:p>
          <a:p>
            <a:pPr marL="228600" indent="-228600" eaLnBrk="1" fontAlgn="auto" hangingPunct="1">
              <a:spcBef>
                <a:spcPts val="0"/>
              </a:spcBef>
              <a:spcAft>
                <a:spcPts val="0"/>
              </a:spcAft>
              <a:defRPr/>
            </a:pPr>
            <a:endParaRPr lang="pl-PL" dirty="0" smtClean="0"/>
          </a:p>
          <a:p>
            <a:pPr algn="just" eaLnBrk="1" fontAlgn="auto" hangingPunct="1">
              <a:spcBef>
                <a:spcPts val="0"/>
              </a:spcBef>
              <a:spcAft>
                <a:spcPts val="0"/>
              </a:spcAft>
              <a:defRPr/>
            </a:pPr>
            <a:r>
              <a:rPr lang="pl-PL" b="1" dirty="0" smtClean="0"/>
              <a:t>ULGA PODATKOWA</a:t>
            </a:r>
          </a:p>
          <a:p>
            <a:pPr algn="ctr" eaLnBrk="1" fontAlgn="auto" hangingPunct="1">
              <a:spcBef>
                <a:spcPts val="0"/>
              </a:spcBef>
              <a:spcAft>
                <a:spcPts val="0"/>
              </a:spcAft>
              <a:defRPr/>
            </a:pPr>
            <a:endParaRPr lang="pl-PL" b="1" dirty="0" smtClean="0"/>
          </a:p>
          <a:p>
            <a:pPr algn="just" eaLnBrk="1" fontAlgn="auto" hangingPunct="1">
              <a:spcBef>
                <a:spcPts val="0"/>
              </a:spcBef>
              <a:spcAft>
                <a:spcPts val="0"/>
              </a:spcAft>
              <a:defRPr/>
            </a:pPr>
            <a:r>
              <a:rPr lang="pl-PL" b="1" dirty="0" smtClean="0"/>
              <a:t>Trzeba pamiętać o zwolnieniach podatkowych, z których mogą korzystać także osoby nienależące do wskazanego kręgu najbliższych. W praktyce najważniejsza jest ulga dla osób dziedziczących mieszkania i domy, które nie mają innego lokum, ale oświadczają, że będą mieszkać w spadkowym mieszkaniu albo domu przez pięć lat.</a:t>
            </a:r>
          </a:p>
          <a:p>
            <a:pPr algn="ctr" eaLnBrk="1" fontAlgn="auto" hangingPunct="1">
              <a:spcBef>
                <a:spcPts val="0"/>
              </a:spcBef>
              <a:spcAft>
                <a:spcPts val="0"/>
              </a:spcAft>
              <a:defRPr/>
            </a:pPr>
            <a:endParaRPr lang="pl-PL" b="1" dirty="0" smtClean="0"/>
          </a:p>
          <a:p>
            <a:pPr eaLnBrk="1" fontAlgn="auto" hangingPunct="1">
              <a:spcBef>
                <a:spcPts val="0"/>
              </a:spcBef>
              <a:spcAft>
                <a:spcPts val="0"/>
              </a:spcAft>
              <a:defRPr/>
            </a:pPr>
            <a:r>
              <a:rPr lang="pl-PL" b="1" dirty="0" smtClean="0"/>
              <a:t>Art. 16. 1.</a:t>
            </a:r>
            <a:r>
              <a:rPr lang="pl-PL" dirty="0" smtClean="0"/>
              <a:t> W przypadku nabycia własności (współwłasności) budynku mieszkalnego lub lokalu mieszkalnego stanowiącego odrębną nieruchomość, spółdzielczego własnościowego prawa do lokalu mieszkalnego lub udziału w takim prawie, spółdzielczego prawa do domu jednorodzinnego albo udziału w takim prawie:</a:t>
            </a:r>
          </a:p>
          <a:p>
            <a:pPr eaLnBrk="1" fontAlgn="auto" hangingPunct="1">
              <a:spcBef>
                <a:spcPts val="0"/>
              </a:spcBef>
              <a:spcAft>
                <a:spcPts val="0"/>
              </a:spcAft>
              <a:defRPr/>
            </a:pPr>
            <a:r>
              <a:rPr lang="pl-PL" dirty="0" smtClean="0"/>
              <a:t>	1)	w drodze dziedziczenia, zapisu, dalszego zapisu, polecenia testamentowego, darowizny lub polecenia darczyńcy przez osoby zaliczane do I grupy podatkowej,</a:t>
            </a:r>
          </a:p>
          <a:p>
            <a:pPr eaLnBrk="1" fontAlgn="auto" hangingPunct="1">
              <a:spcBef>
                <a:spcPts val="0"/>
              </a:spcBef>
              <a:spcAft>
                <a:spcPts val="0"/>
              </a:spcAft>
              <a:defRPr/>
            </a:pPr>
            <a:r>
              <a:rPr lang="pl-PL" dirty="0" smtClean="0"/>
              <a:t>	2)	w drodze dziedziczenia, zapisu, dalszego zapisu lub polecenia testamentowego przez osoby zaliczane do II grupy podatkowej,</a:t>
            </a:r>
          </a:p>
          <a:p>
            <a:pPr eaLnBrk="1" fontAlgn="auto" hangingPunct="1">
              <a:spcBef>
                <a:spcPts val="0"/>
              </a:spcBef>
              <a:spcAft>
                <a:spcPts val="0"/>
              </a:spcAft>
              <a:defRPr/>
            </a:pPr>
            <a:r>
              <a:rPr lang="pl-PL" dirty="0" smtClean="0"/>
              <a:t>	3)	w drodze dziedziczenia, zapisu, dalszego zapisu lub polecenia testamentowego przez osoby zaliczane do III grupy podatkowej, które sprawowały opiekę nad wymagającym takiej opieki spadkodawcą, na podstawie pisemnej umowy z podpisem notarialnie poświadczonym, przez co najmniej dwa lata od dnia poświadczenia podpisów przez notariusza</a:t>
            </a:r>
          </a:p>
          <a:p>
            <a:pPr eaLnBrk="1" fontAlgn="auto" hangingPunct="1">
              <a:spcBef>
                <a:spcPts val="0"/>
              </a:spcBef>
              <a:spcAft>
                <a:spcPts val="0"/>
              </a:spcAft>
              <a:defRPr/>
            </a:pPr>
            <a:r>
              <a:rPr lang="pl-PL" dirty="0" smtClean="0"/>
              <a:t>- nie wlicza się do podstawy opodatkowania ich czystej wartości do łącznej wysokości nieprzekraczającej 110 m</a:t>
            </a:r>
            <a:r>
              <a:rPr lang="pl-PL" baseline="30000" dirty="0" smtClean="0"/>
              <a:t>2</a:t>
            </a:r>
            <a:r>
              <a:rPr lang="pl-PL" dirty="0" smtClean="0"/>
              <a:t> powierzchni użytkowej budynku lub lokalu. W przypadku nabycia części (udziału) budynku mieszkalnego lub lokalu albo udziału w spółdzielczym prawie do budynku mieszkalnego lub lokalu ulga przysługuje stosownie do wielkości udziału.</a:t>
            </a:r>
          </a:p>
          <a:p>
            <a:pPr eaLnBrk="1" fontAlgn="auto" hangingPunct="1">
              <a:spcBef>
                <a:spcPts val="0"/>
              </a:spcBef>
              <a:spcAft>
                <a:spcPts val="0"/>
              </a:spcAft>
              <a:defRPr/>
            </a:pPr>
            <a:r>
              <a:rPr lang="pl-PL" dirty="0" smtClean="0"/>
              <a:t>2. </a:t>
            </a:r>
            <a:r>
              <a:rPr lang="pl-PL" b="1" dirty="0" smtClean="0"/>
              <a:t>Ulga, o której mowa w ust. 1, przysługuje osobom, które łącznie spełniają następujące warunki:</a:t>
            </a:r>
          </a:p>
          <a:p>
            <a:pPr eaLnBrk="1" fontAlgn="auto" hangingPunct="1">
              <a:spcBef>
                <a:spcPts val="0"/>
              </a:spcBef>
              <a:spcAft>
                <a:spcPts val="0"/>
              </a:spcAft>
              <a:defRPr/>
            </a:pPr>
            <a:r>
              <a:rPr lang="pl-PL" dirty="0" smtClean="0"/>
              <a:t>	1)	spełniają wymogi określone w art. 4 ust. 4;</a:t>
            </a:r>
          </a:p>
          <a:p>
            <a:pPr eaLnBrk="1" fontAlgn="auto" hangingPunct="1">
              <a:spcBef>
                <a:spcPts val="0"/>
              </a:spcBef>
              <a:spcAft>
                <a:spcPts val="0"/>
              </a:spcAft>
              <a:defRPr/>
            </a:pPr>
            <a:r>
              <a:rPr lang="pl-PL" dirty="0" smtClean="0"/>
              <a:t>	2)	nie są właścicielami innego budynku mieszkalnego lub lokalu mieszkalnego stanowiącego odrębną nieruchomość bądź będąc nimi przeniosą własność budynku lub lokalu na rzecz zstępnych, Skarbu Państwa lub gminy w terminie 6 miesięcy od dnia złożenia zeznania podatkowego albo zawarcia umowy darowizny w formie aktu notarialnego;</a:t>
            </a:r>
          </a:p>
          <a:p>
            <a:pPr eaLnBrk="1" fontAlgn="auto" hangingPunct="1">
              <a:spcBef>
                <a:spcPts val="0"/>
              </a:spcBef>
              <a:spcAft>
                <a:spcPts val="0"/>
              </a:spcAft>
              <a:defRPr/>
            </a:pPr>
            <a:r>
              <a:rPr lang="pl-PL" dirty="0" smtClean="0"/>
              <a:t>	3)	nie przysługuje im spółdzielcze lokatorskie prawo do lokalu mieszkalnego, spółdzielcze własnościowe prawo do lokalu mieszkalnego lub wynikające z przydziału spółdzielni mieszkaniowej: prawo do domu jednorodzinnego lub prawo do lokalu w małym domu mieszkalnym, a w razie dysponowania tymi prawami przekażą je zstępnym lub przekażą do dyspozycji spółdzielni, w terminie 6 miesięcy od dnia złożenia zeznania podatkowego albo zawarcia umowy darowizny w formie aktu notarialnego;</a:t>
            </a:r>
          </a:p>
          <a:p>
            <a:pPr eaLnBrk="1" fontAlgn="auto" hangingPunct="1">
              <a:spcBef>
                <a:spcPts val="0"/>
              </a:spcBef>
              <a:spcAft>
                <a:spcPts val="0"/>
              </a:spcAft>
              <a:defRPr/>
            </a:pPr>
            <a:r>
              <a:rPr lang="pl-PL" dirty="0" smtClean="0"/>
              <a:t>	4)	nie są najemcami lokalu lub budynku lub będąc nimi rozwiążą umowę najmu w terminie 6 miesięcy od dnia złożenia zeznania podatkowego albo zawarcia umowy darowizny w formie aktu notarialnego;</a:t>
            </a:r>
          </a:p>
          <a:p>
            <a:pPr eaLnBrk="1" fontAlgn="auto" hangingPunct="1">
              <a:spcBef>
                <a:spcPts val="0"/>
              </a:spcBef>
              <a:spcAft>
                <a:spcPts val="0"/>
              </a:spcAft>
              <a:defRPr/>
            </a:pPr>
            <a:r>
              <a:rPr lang="pl-PL" dirty="0" smtClean="0"/>
              <a:t>	5)	będą zamieszkiwać będąc zameldowanymi na pobyt stały w nabytym lokalu lub budynku i nie dokonają jego zbycia przez okres 5 lat:</a:t>
            </a:r>
          </a:p>
          <a:p>
            <a:pPr lvl="1" eaLnBrk="1" fontAlgn="auto" hangingPunct="1">
              <a:spcBef>
                <a:spcPts val="0"/>
              </a:spcBef>
              <a:spcAft>
                <a:spcPts val="0"/>
              </a:spcAft>
              <a:defRPr/>
            </a:pPr>
            <a:r>
              <a:rPr lang="pl-PL" dirty="0" smtClean="0"/>
              <a:t>a)	od dnia złożenia zeznania podatkowego lub zawarcia umowy darowizny w formie aktu notarialnego - jeżeli w chwili złożenia zeznania lub zawarcia umowy darowizny nabywca mieszka i jest zameldowany na pobyt stały w nabytym lokalu lub budynku,</a:t>
            </a:r>
          </a:p>
          <a:p>
            <a:pPr lvl="1" eaLnBrk="1" fontAlgn="auto" hangingPunct="1">
              <a:spcBef>
                <a:spcPts val="0"/>
              </a:spcBef>
              <a:spcAft>
                <a:spcPts val="0"/>
              </a:spcAft>
              <a:defRPr/>
            </a:pPr>
            <a:r>
              <a:rPr lang="pl-PL" dirty="0" smtClean="0"/>
              <a:t>b)	od dnia zamieszkania potwierdzonego zameldowaniem na pobyt stały w nabytym lokalu lub budynku - jeżeli nabywca zamieszka i dokona zameldowania na pobyt stały w ciągu roku od dnia złożenia zeznania podatkowego lub zawarcia umowy darowizny w formie aktu notarialnego.</a:t>
            </a:r>
          </a:p>
          <a:p>
            <a:pPr eaLnBrk="1" fontAlgn="auto" hangingPunct="1">
              <a:spcBef>
                <a:spcPts val="0"/>
              </a:spcBef>
              <a:spcAft>
                <a:spcPts val="0"/>
              </a:spcAft>
              <a:defRPr/>
            </a:pPr>
            <a:r>
              <a:rPr lang="pl-PL" dirty="0" smtClean="0"/>
              <a:t>3. Jeżeli nabyty budynek lub lokal jest zajęty przez osoby trzecie, spełnienie warunków określonych w ust. 2 </a:t>
            </a:r>
            <a:r>
              <a:rPr lang="pl-PL" dirty="0" err="1" smtClean="0"/>
              <a:t>pkt</a:t>
            </a:r>
            <a:r>
              <a:rPr lang="pl-PL" dirty="0" smtClean="0"/>
              <a:t> 2-5 może nastąpić w okresie 5 lat od dnia nabycia; w tym wypadku zawiesza się odpowiednio bieg terminu przedawnienia do dokonania wymiaru podatku.</a:t>
            </a:r>
          </a:p>
          <a:p>
            <a:pPr eaLnBrk="1" fontAlgn="auto" hangingPunct="1">
              <a:spcBef>
                <a:spcPts val="0"/>
              </a:spcBef>
              <a:spcAft>
                <a:spcPts val="0"/>
              </a:spcAft>
              <a:defRPr/>
            </a:pPr>
            <a:r>
              <a:rPr lang="pl-PL" dirty="0" smtClean="0"/>
              <a:t>4. Za powierzchnię użytkową budynku (lokalu) w rozumieniu ustawy uważa się powierzchnię mierzoną po wewnętrznej długości ścian pomieszczeń na wszystkich kondygnacjach (podziemnych i naziemnych, z wyjątkiem powierzchni piwnic i klatek schodowych oraz szybów dźwigów).</a:t>
            </a:r>
          </a:p>
          <a:p>
            <a:pPr eaLnBrk="1" fontAlgn="auto" hangingPunct="1">
              <a:spcBef>
                <a:spcPts val="0"/>
              </a:spcBef>
              <a:spcAft>
                <a:spcPts val="0"/>
              </a:spcAft>
              <a:defRPr/>
            </a:pPr>
            <a:r>
              <a:rPr lang="pl-PL" dirty="0" smtClean="0"/>
              <a:t>5. Powierzchnie pomieszczeń lub ich części oraz część kondygnacji o wysokości w świetle od 1,40 m do 2,20 m zalicza się do powierzchni użytkowej budynku w 50 %, a jeżeli wysokość jest mniejsza niż 1,40 m - powierzchnię tę pomija się.</a:t>
            </a:r>
          </a:p>
          <a:p>
            <a:pPr eaLnBrk="1" fontAlgn="auto" hangingPunct="1">
              <a:spcBef>
                <a:spcPts val="0"/>
              </a:spcBef>
              <a:spcAft>
                <a:spcPts val="0"/>
              </a:spcAft>
              <a:defRPr/>
            </a:pPr>
            <a:r>
              <a:rPr lang="pl-PL" dirty="0" smtClean="0"/>
              <a:t>6. (uchylony).</a:t>
            </a:r>
          </a:p>
          <a:p>
            <a:pPr eaLnBrk="1" fontAlgn="auto" hangingPunct="1">
              <a:spcBef>
                <a:spcPts val="0"/>
              </a:spcBef>
              <a:spcAft>
                <a:spcPts val="0"/>
              </a:spcAft>
              <a:defRPr/>
            </a:pPr>
            <a:r>
              <a:rPr lang="pl-PL" dirty="0" smtClean="0"/>
              <a:t>7. Nie stanowi podstawy do wygaśnięcia decyzji lub ustalenia zobowiązania podatkowego:</a:t>
            </a:r>
          </a:p>
          <a:p>
            <a:pPr eaLnBrk="1" fontAlgn="auto" hangingPunct="1">
              <a:spcBef>
                <a:spcPts val="0"/>
              </a:spcBef>
              <a:spcAft>
                <a:spcPts val="0"/>
              </a:spcAft>
              <a:defRPr/>
            </a:pPr>
            <a:r>
              <a:rPr lang="pl-PL" dirty="0" smtClean="0"/>
              <a:t>	1)	zbycie udziału w budynku lub lokalu mieszkalnym stanowiącym odrębną nieruchomość, albo spółdzielczym własnościowym prawie do lokalu mieszkalnego na rzecz innego ze spadkobierców lub obdarowanych, albo</a:t>
            </a:r>
          </a:p>
          <a:p>
            <a:pPr eaLnBrk="1" fontAlgn="auto" hangingPunct="1">
              <a:spcBef>
                <a:spcPts val="0"/>
              </a:spcBef>
              <a:spcAft>
                <a:spcPts val="0"/>
              </a:spcAft>
              <a:defRPr/>
            </a:pPr>
            <a:r>
              <a:rPr lang="pl-PL" dirty="0" smtClean="0"/>
              <a:t>	2)	zbycie budynku lub lokalu mieszkalnego stanowiącego odrębną nieruchomość (udziału w budynku lub lokalu), albo spółdzielczego własnościowego prawa do lokalu mieszkalnego (udziału w takim prawie), jeżeli było ono uzasadnione koniecznością zmiany warunków lub miejsca zamieszkania, a przeznaczenie środków uzyskanych ze sprzedaży na nabycie innego budynku lub lokalu mieszkalnego (udziału w budynku lub lokalu) albo spółdzielczego własnościowego prawa do lokalu mieszkalnego (udziału w takim prawie), albo budowę innego budynku lub lokalu nastąpiło w całości w okresie dwóch lat od dnia zbycia i łączny okres zamieszkiwania w zbytym i nabytym budynku lub lokalu, potwierdzonego zameldowaniem na pobyt stały, wynosi 5 lat.</a:t>
            </a:r>
          </a:p>
          <a:p>
            <a:pPr eaLnBrk="1" fontAlgn="auto" hangingPunct="1">
              <a:spcBef>
                <a:spcPts val="0"/>
              </a:spcBef>
              <a:spcAft>
                <a:spcPts val="0"/>
              </a:spcAft>
              <a:defRPr/>
            </a:pPr>
            <a:r>
              <a:rPr lang="pl-PL" dirty="0" smtClean="0"/>
              <a:t>8. Warunek określony w ust. 2 </a:t>
            </a:r>
            <a:r>
              <a:rPr lang="pl-PL" dirty="0" err="1" smtClean="0"/>
              <a:t>pkt</a:t>
            </a:r>
            <a:r>
              <a:rPr lang="pl-PL" dirty="0" smtClean="0"/>
              <a:t> 5 lit. b uważa się za spełniony również wtedy, gdy budynek lub lokal mieszkalny (udział w budynku lub lokalu) albo spółdzielcze własnościowe prawo do lokalu mieszkalnego (udział w takim prawie) został zbyty przed rozpoczęciem zamieszkiwania, ze względu na konieczność zmiany warunków lub miejsca zamieszkania, a przeznaczenie środków uzyskanych ze sprzedaży na nabycie innego budynku lub lokalu mieszkalnego (udziału w budynku lub lokalu), albo spółdzielczego własnościowego prawa do lokalu mieszkalnego (udziału w takim prawie), albo budowę innego budynku lub lokalu nastąpiło w całości w okresie dwóch lat od dnia zbycia.</a:t>
            </a:r>
          </a:p>
          <a:p>
            <a:pPr marL="228600" indent="-228600" eaLnBrk="1" fontAlgn="auto" hangingPunct="1">
              <a:spcBef>
                <a:spcPts val="0"/>
              </a:spcBef>
              <a:spcAft>
                <a:spcPts val="0"/>
              </a:spcAft>
              <a:defRPr/>
            </a:pPr>
            <a:endParaRPr lang="pl-PL" dirty="0" smtClean="0"/>
          </a:p>
          <a:p>
            <a:pPr eaLnBrk="1" fontAlgn="auto" hangingPunct="1">
              <a:spcBef>
                <a:spcPts val="0"/>
              </a:spcBef>
              <a:spcAft>
                <a:spcPts val="0"/>
              </a:spcAft>
              <a:defRPr/>
            </a:pPr>
            <a:r>
              <a:rPr lang="pl-PL" b="1" dirty="0" smtClean="0"/>
              <a:t>Art. 17a. 1. </a:t>
            </a:r>
            <a:r>
              <a:rPr lang="pl-PL" dirty="0" smtClean="0"/>
              <a:t>Podatnicy podatku są obowiązani, z zastrzeżeniem ust. 2, złożyć, </a:t>
            </a:r>
            <a:r>
              <a:rPr lang="pl-PL" b="1" dirty="0" smtClean="0"/>
              <a:t>w terminie miesiąca </a:t>
            </a:r>
            <a:r>
              <a:rPr lang="pl-PL" dirty="0" smtClean="0"/>
              <a:t>od dnia powstania obowiązku podatkowego, właściwemu naczelnikowi urzędu skarbowego</a:t>
            </a:r>
            <a:r>
              <a:rPr lang="pl-PL" b="1" dirty="0" smtClean="0"/>
              <a:t> zeznanie podatkowe </a:t>
            </a:r>
            <a:r>
              <a:rPr lang="pl-PL" dirty="0" smtClean="0"/>
              <a:t>o nabyciu rzeczy lub praw majątkowych według ustalonego wzoru. Do zeznania podatkowego dołącza się dokumenty mające wpływ na określenie podstawy opodatkowania.</a:t>
            </a:r>
          </a:p>
          <a:p>
            <a:pPr eaLnBrk="1" fontAlgn="auto" hangingPunct="1">
              <a:spcBef>
                <a:spcPts val="0"/>
              </a:spcBef>
              <a:spcAft>
                <a:spcPts val="0"/>
              </a:spcAft>
              <a:defRPr/>
            </a:pPr>
            <a:r>
              <a:rPr lang="pl-PL" dirty="0" smtClean="0"/>
              <a:t>2. Obowiązek składania zeznań podatkowych nie dotyczy przypadków, w których </a:t>
            </a:r>
            <a:r>
              <a:rPr lang="pl-PL" b="1" dirty="0" smtClean="0"/>
              <a:t>podatek jest pobierany przez płatnika</a:t>
            </a:r>
            <a:r>
              <a:rPr lang="pl-PL" dirty="0" smtClean="0"/>
              <a:t>.</a:t>
            </a:r>
          </a:p>
          <a:p>
            <a:pPr eaLnBrk="1" fontAlgn="auto" hangingPunct="1">
              <a:spcBef>
                <a:spcPts val="0"/>
              </a:spcBef>
              <a:spcAft>
                <a:spcPts val="0"/>
              </a:spcAft>
              <a:defRPr/>
            </a:pPr>
            <a:endParaRPr lang="pl-PL" dirty="0" smtClean="0"/>
          </a:p>
          <a:p>
            <a:pPr eaLnBrk="1" fontAlgn="auto" hangingPunct="1">
              <a:spcBef>
                <a:spcPts val="0"/>
              </a:spcBef>
              <a:spcAft>
                <a:spcPts val="0"/>
              </a:spcAft>
              <a:defRPr/>
            </a:pPr>
            <a:r>
              <a:rPr lang="pl-PL" b="1" dirty="0" smtClean="0"/>
              <a:t>Art. 18. 1. Notariusze są płatnikami podatku od darowizny dokonanej w formie aktu notarialnego albo zawartej w tej formie umowy nieodpłatnego zniesienia współwłasności lub ugody w tym przedmiocie.</a:t>
            </a:r>
          </a:p>
          <a:p>
            <a:pPr eaLnBrk="1" fontAlgn="auto" hangingPunct="1">
              <a:spcBef>
                <a:spcPts val="0"/>
              </a:spcBef>
              <a:spcAft>
                <a:spcPts val="0"/>
              </a:spcAft>
              <a:defRPr/>
            </a:pPr>
            <a:r>
              <a:rPr lang="pl-PL" dirty="0" smtClean="0"/>
              <a:t>2. Płatnicy są obowiązani:</a:t>
            </a:r>
          </a:p>
          <a:p>
            <a:pPr eaLnBrk="1" fontAlgn="auto" hangingPunct="1">
              <a:spcBef>
                <a:spcPts val="0"/>
              </a:spcBef>
              <a:spcAft>
                <a:spcPts val="0"/>
              </a:spcAft>
              <a:defRPr/>
            </a:pPr>
            <a:r>
              <a:rPr lang="pl-PL" dirty="0" smtClean="0"/>
              <a:t>	1)	prowadzić rejestr podatku;</a:t>
            </a:r>
          </a:p>
          <a:p>
            <a:pPr eaLnBrk="1" fontAlgn="auto" hangingPunct="1">
              <a:spcBef>
                <a:spcPts val="0"/>
              </a:spcBef>
              <a:spcAft>
                <a:spcPts val="0"/>
              </a:spcAft>
              <a:defRPr/>
            </a:pPr>
            <a:r>
              <a:rPr lang="pl-PL" dirty="0" smtClean="0"/>
              <a:t>	2)	pobrać należny podatek z chwilą sporządzenia aktu notarialnego, z zastrzeżeniem ust. 3;</a:t>
            </a:r>
          </a:p>
          <a:p>
            <a:pPr eaLnBrk="1" fontAlgn="auto" hangingPunct="1">
              <a:spcBef>
                <a:spcPts val="0"/>
              </a:spcBef>
              <a:spcAft>
                <a:spcPts val="0"/>
              </a:spcAft>
              <a:defRPr/>
            </a:pPr>
            <a:r>
              <a:rPr lang="pl-PL" dirty="0" smtClean="0"/>
              <a:t>	3)	wpłacić pobrany podatek na rachunek urzędu skarbowego, którym kieruje naczelnik urzędu skarbowego właściwy ze względu na siedzibę płatnika, w terminie do 7 dnia miesiąca następującego po miesiącu, w którym pobrano podatek, a także przekazać w tym terminie deklarację o wysokości pobranego i wpłaconego przez płatnika podatku, według ustalonego wzoru, wraz z informacją o kwocie podatku należnego poszczególnym gminom;</a:t>
            </a:r>
          </a:p>
          <a:p>
            <a:pPr eaLnBrk="1" fontAlgn="auto" hangingPunct="1">
              <a:spcBef>
                <a:spcPts val="0"/>
              </a:spcBef>
              <a:spcAft>
                <a:spcPts val="0"/>
              </a:spcAft>
              <a:defRPr/>
            </a:pPr>
            <a:r>
              <a:rPr lang="pl-PL" dirty="0" smtClean="0"/>
              <a:t>	4)	przekazywać w terminie, o którym mowa w </a:t>
            </a:r>
            <a:r>
              <a:rPr lang="pl-PL" dirty="0" err="1" smtClean="0"/>
              <a:t>pkt</a:t>
            </a:r>
            <a:r>
              <a:rPr lang="pl-PL" dirty="0" smtClean="0"/>
              <a:t> 3, naczelnikowi urzędu skarbowego właściwemu ze względu na siedzibę płatnika, odpisy sporządzanych aktów notarialnych dotyczących czynności, z tytułu których są płatnikami podatku.</a:t>
            </a:r>
          </a:p>
          <a:p>
            <a:pPr eaLnBrk="1" fontAlgn="auto" hangingPunct="1">
              <a:spcBef>
                <a:spcPts val="0"/>
              </a:spcBef>
              <a:spcAft>
                <a:spcPts val="0"/>
              </a:spcAft>
              <a:defRPr/>
            </a:pPr>
            <a:r>
              <a:rPr lang="pl-PL" dirty="0" smtClean="0"/>
              <a:t>3. W przypadku określonym w art. 12 notariusz nie oblicza i nie pobiera podatku.</a:t>
            </a:r>
          </a:p>
          <a:p>
            <a:pPr eaLnBrk="1" fontAlgn="auto" hangingPunct="1">
              <a:spcBef>
                <a:spcPts val="0"/>
              </a:spcBef>
              <a:spcAft>
                <a:spcPts val="0"/>
              </a:spcAft>
              <a:defRPr/>
            </a:pPr>
            <a:endParaRPr lang="pl-PL" dirty="0" smtClean="0"/>
          </a:p>
          <a:p>
            <a:pPr eaLnBrk="1" fontAlgn="auto" hangingPunct="1">
              <a:spcBef>
                <a:spcPts val="0"/>
              </a:spcBef>
              <a:spcAft>
                <a:spcPts val="0"/>
              </a:spcAft>
              <a:defRPr/>
            </a:pPr>
            <a:r>
              <a:rPr lang="pl-PL" b="1" dirty="0" smtClean="0"/>
              <a:t>„WŁAŚCIWY NACZELNIK URZĘDU SKARBOWEGO”</a:t>
            </a:r>
          </a:p>
          <a:p>
            <a:pPr eaLnBrk="1" fontAlgn="auto" hangingPunct="1">
              <a:spcBef>
                <a:spcPts val="0"/>
              </a:spcBef>
              <a:spcAft>
                <a:spcPts val="0"/>
              </a:spcAft>
              <a:defRPr/>
            </a:pPr>
            <a:r>
              <a:rPr lang="pl-PL" b="1" dirty="0" smtClean="0"/>
              <a:t>Rozporządzenie Ministra Finansów z dnia 22 sierpnia 2005 r. w sprawie właściwości organów podatkowych (Dz. U. z 2005r. Nr 165 poz. 1371 ze zm.)</a:t>
            </a:r>
            <a:endParaRPr lang="pl-PL" dirty="0" smtClean="0"/>
          </a:p>
          <a:p>
            <a:pPr eaLnBrk="1" fontAlgn="auto" hangingPunct="1">
              <a:spcBef>
                <a:spcPts val="0"/>
              </a:spcBef>
              <a:spcAft>
                <a:spcPts val="0"/>
              </a:spcAft>
              <a:defRPr/>
            </a:pPr>
            <a:endParaRPr lang="pl-PL" dirty="0" smtClean="0"/>
          </a:p>
          <a:p>
            <a:pPr eaLnBrk="1" fontAlgn="auto" hangingPunct="1">
              <a:spcBef>
                <a:spcPts val="0"/>
              </a:spcBef>
              <a:spcAft>
                <a:spcPts val="0"/>
              </a:spcAft>
              <a:defRPr/>
            </a:pPr>
            <a:r>
              <a:rPr lang="pl-PL" b="1" dirty="0" smtClean="0"/>
              <a:t>§ 7.</a:t>
            </a:r>
          </a:p>
          <a:p>
            <a:pPr eaLnBrk="1" fontAlgn="auto" hangingPunct="1">
              <a:spcBef>
                <a:spcPts val="0"/>
              </a:spcBef>
              <a:spcAft>
                <a:spcPts val="0"/>
              </a:spcAft>
              <a:defRPr/>
            </a:pPr>
            <a:r>
              <a:rPr lang="pl-PL" b="1" dirty="0" smtClean="0"/>
              <a:t>1. Właściwość miejscową organów podatkowych w sprawach podatku od spadków i darowizn ustala się:</a:t>
            </a:r>
          </a:p>
          <a:p>
            <a:pPr eaLnBrk="1" fontAlgn="auto" hangingPunct="1">
              <a:spcBef>
                <a:spcPts val="0"/>
              </a:spcBef>
              <a:spcAft>
                <a:spcPts val="0"/>
              </a:spcAft>
              <a:defRPr/>
            </a:pPr>
            <a:r>
              <a:rPr lang="pl-PL" dirty="0" smtClean="0"/>
              <a:t>1) w sprawach dziedziczenia, zapisu, dalszego zapisu, polecenia testamentowego, zachowku:</a:t>
            </a:r>
          </a:p>
          <a:p>
            <a:pPr eaLnBrk="1" fontAlgn="auto" hangingPunct="1">
              <a:spcBef>
                <a:spcPts val="0"/>
              </a:spcBef>
              <a:spcAft>
                <a:spcPts val="0"/>
              </a:spcAft>
              <a:defRPr/>
            </a:pPr>
            <a:r>
              <a:rPr lang="pl-PL" b="1" dirty="0" smtClean="0"/>
              <a:t>a)</a:t>
            </a:r>
            <a:r>
              <a:rPr lang="pl-PL" dirty="0" smtClean="0"/>
              <a:t> jeżeli przedmiotem nabycia jest </a:t>
            </a:r>
            <a:r>
              <a:rPr lang="pl-PL" b="1" dirty="0" smtClean="0"/>
              <a:t>nieruchomość, użytkowanie wieczyste, spółdzielcze</a:t>
            </a:r>
            <a:r>
              <a:rPr lang="pl-PL" dirty="0" smtClean="0"/>
              <a:t> własnościowe prawo do lokalu mieszkalnego, spółdzielcze prawo do lokalu użytkowego, prawo do domu jednorodzinnego w spółdzielni mieszkaniowej, prawo do wkładu mieszkaniowego w spółdzielni mieszkaniowej, </a:t>
            </a:r>
            <a:r>
              <a:rPr lang="pl-PL" b="1" dirty="0" smtClean="0"/>
              <a:t>nieodpłatne użytkowanie nieruchomości lub służebność</a:t>
            </a:r>
            <a:r>
              <a:rPr lang="pl-PL" dirty="0" smtClean="0"/>
              <a:t>, a nieruchomości są położone w terytorialnym zasięgu działania jednego naczelnika urzędu skarbowego - </a:t>
            </a:r>
            <a:r>
              <a:rPr lang="pl-PL" b="1" dirty="0" smtClean="0"/>
              <a:t>według miejsca położenia nieruchomości</a:t>
            </a:r>
            <a:r>
              <a:rPr lang="pl-PL" dirty="0" smtClean="0"/>
              <a:t>,</a:t>
            </a:r>
          </a:p>
          <a:p>
            <a:pPr eaLnBrk="1" fontAlgn="auto" hangingPunct="1">
              <a:spcBef>
                <a:spcPts val="0"/>
              </a:spcBef>
              <a:spcAft>
                <a:spcPts val="0"/>
              </a:spcAft>
              <a:defRPr/>
            </a:pPr>
            <a:endParaRPr lang="pl-PL" dirty="0" smtClean="0"/>
          </a:p>
          <a:p>
            <a:pPr eaLnBrk="1" fontAlgn="auto" hangingPunct="1">
              <a:spcBef>
                <a:spcPts val="0"/>
              </a:spcBef>
              <a:spcAft>
                <a:spcPts val="0"/>
              </a:spcAft>
              <a:defRPr/>
            </a:pPr>
            <a:r>
              <a:rPr lang="pl-PL" b="1" dirty="0" smtClean="0"/>
              <a:t>b)</a:t>
            </a:r>
            <a:r>
              <a:rPr lang="pl-PL" dirty="0" smtClean="0"/>
              <a:t> jeżeli przedmiotem nabycia jest </a:t>
            </a:r>
            <a:r>
              <a:rPr lang="pl-PL" b="1" dirty="0" smtClean="0"/>
              <a:t>nieruchomość lub prawa majątkowe wymienione w lit. a i jednocześnie inne prawa majątkowe lub rzeczy ruchome</a:t>
            </a:r>
            <a:r>
              <a:rPr lang="pl-PL" dirty="0" smtClean="0"/>
              <a:t>, a nieruchomości są położone w terytorialnym zasięgu działania jednego naczelnika urzędu skarbowego - </a:t>
            </a:r>
            <a:r>
              <a:rPr lang="pl-PL" b="1" dirty="0" smtClean="0"/>
              <a:t>według miejsca położenia nieruchomości</a:t>
            </a:r>
            <a:r>
              <a:rPr lang="pl-PL" dirty="0" smtClean="0"/>
              <a:t>,</a:t>
            </a:r>
          </a:p>
          <a:p>
            <a:pPr eaLnBrk="1" fontAlgn="auto" hangingPunct="1">
              <a:spcBef>
                <a:spcPts val="0"/>
              </a:spcBef>
              <a:spcAft>
                <a:spcPts val="0"/>
              </a:spcAft>
              <a:defRPr/>
            </a:pPr>
            <a:endParaRPr lang="pl-PL" dirty="0" smtClean="0"/>
          </a:p>
          <a:p>
            <a:pPr eaLnBrk="1" fontAlgn="auto" hangingPunct="1">
              <a:spcBef>
                <a:spcPts val="0"/>
              </a:spcBef>
              <a:spcAft>
                <a:spcPts val="0"/>
              </a:spcAft>
              <a:defRPr/>
            </a:pPr>
            <a:r>
              <a:rPr lang="pl-PL" b="1" dirty="0" smtClean="0"/>
              <a:t>c)</a:t>
            </a:r>
            <a:r>
              <a:rPr lang="pl-PL" dirty="0" smtClean="0"/>
              <a:t> </a:t>
            </a:r>
            <a:r>
              <a:rPr lang="pl-PL" b="1" dirty="0" smtClean="0"/>
              <a:t>w przypadkach innych </a:t>
            </a:r>
            <a:r>
              <a:rPr lang="pl-PL" dirty="0" smtClean="0"/>
              <a:t>niż wymienione w lit. a i b - </a:t>
            </a:r>
            <a:r>
              <a:rPr lang="pl-PL" b="1" dirty="0" smtClean="0"/>
              <a:t>według ostatniego miejsca zamieszkania spadkodawcy</a:t>
            </a:r>
            <a:r>
              <a:rPr lang="pl-PL" dirty="0" smtClean="0"/>
              <a:t>, a w przypadku braku takiego miejsca - według ostatniego </a:t>
            </a:r>
            <a:r>
              <a:rPr lang="pl-PL" b="1" dirty="0" smtClean="0"/>
              <a:t>miejsca jego pobytu</a:t>
            </a:r>
            <a:r>
              <a:rPr lang="pl-PL" dirty="0" smtClean="0"/>
              <a:t>;</a:t>
            </a:r>
          </a:p>
          <a:p>
            <a:pPr eaLnBrk="1" fontAlgn="auto" hangingPunct="1">
              <a:spcBef>
                <a:spcPts val="0"/>
              </a:spcBef>
              <a:spcAft>
                <a:spcPts val="0"/>
              </a:spcAft>
              <a:defRPr/>
            </a:pPr>
            <a:endParaRPr lang="pl-PL" dirty="0" smtClean="0"/>
          </a:p>
          <a:p>
            <a:pPr eaLnBrk="1" fontAlgn="auto" hangingPunct="1">
              <a:spcBef>
                <a:spcPts val="0"/>
              </a:spcBef>
              <a:spcAft>
                <a:spcPts val="0"/>
              </a:spcAft>
              <a:defRPr/>
            </a:pPr>
            <a:r>
              <a:rPr lang="pl-PL" dirty="0" smtClean="0"/>
              <a:t>4) w sprawach nabycia prawa do wkładu oszczędnościowego wypłacanego na podstawie dyspozycji wkładem na wypadek śmierci lub nabycia jednostek uczestnictwa na podstawie dyspozycji uczestnika funduszu inwestycyjnego otwartego albo specjalistycznego funduszu inwestycyjnego otwartego na wypadek jego śmierci - według ostatniego miejsca zamieszkania, odpowiednio wkładcy lub uczestnika funduszu, a w przypadku braku takiego miejsca - według ostatniego miejsca ich pobytu;</a:t>
            </a:r>
          </a:p>
          <a:p>
            <a:pPr eaLnBrk="1" fontAlgn="auto" hangingPunct="1">
              <a:spcBef>
                <a:spcPts val="0"/>
              </a:spcBef>
              <a:spcAft>
                <a:spcPts val="0"/>
              </a:spcAft>
              <a:defRPr/>
            </a:pPr>
            <a:endParaRPr lang="pl-PL" dirty="0" smtClean="0"/>
          </a:p>
          <a:p>
            <a:pPr eaLnBrk="1" fontAlgn="auto" hangingPunct="1">
              <a:spcBef>
                <a:spcPts val="0"/>
              </a:spcBef>
              <a:spcAft>
                <a:spcPts val="0"/>
              </a:spcAft>
              <a:defRPr/>
            </a:pPr>
            <a:r>
              <a:rPr lang="pl-PL" dirty="0" smtClean="0"/>
              <a:t>5) w sprawach nabycia, które w całości lub w części dotyczy rzeczy położonych za granicą lub praw majątkowych podlegających wykonaniu za granicą - według miejsca zamieszkania nabywcy w dniu powstania obowiązku podatkowego, a w przypadku braku takiego miejsca - według ostatniego miejsca jego pobytu w tym dniu.</a:t>
            </a:r>
          </a:p>
          <a:p>
            <a:pPr eaLnBrk="1" fontAlgn="auto" hangingPunct="1">
              <a:spcBef>
                <a:spcPts val="0"/>
              </a:spcBef>
              <a:spcAft>
                <a:spcPts val="0"/>
              </a:spcAft>
              <a:defRPr/>
            </a:pPr>
            <a:endParaRPr lang="pl-PL" dirty="0"/>
          </a:p>
        </p:txBody>
      </p:sp>
      <p:sp>
        <p:nvSpPr>
          <p:cNvPr id="4" name="Symbol zastępczy numeru slajdu 3"/>
          <p:cNvSpPr>
            <a:spLocks noGrp="1"/>
          </p:cNvSpPr>
          <p:nvPr>
            <p:ph type="sldNum" sz="quarter" idx="5"/>
          </p:nvPr>
        </p:nvSpPr>
        <p:spPr/>
        <p:txBody>
          <a:bodyPr/>
          <a:lstStyle/>
          <a:p>
            <a:pPr>
              <a:defRPr/>
            </a:pPr>
            <a:fld id="{88EC8313-9107-44C8-924C-2426673CA632}" type="slidenum">
              <a:rPr lang="pl-PL" smtClean="0"/>
              <a:pPr>
                <a:defRPr/>
              </a:pPr>
              <a:t>46</a:t>
            </a:fld>
            <a:endParaRPr lang="pl-PL"/>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ymbol zastępczy obrazu slajdu 1"/>
          <p:cNvSpPr>
            <a:spLocks noGrp="1" noRot="1" noChangeAspect="1" noTextEdit="1"/>
          </p:cNvSpPr>
          <p:nvPr>
            <p:ph type="sldImg"/>
          </p:nvPr>
        </p:nvSpPr>
        <p:spPr bwMode="auto">
          <a:noFill/>
          <a:ln>
            <a:solidFill>
              <a:srgbClr val="000000"/>
            </a:solidFill>
            <a:miter lim="800000"/>
            <a:headEnd/>
            <a:tailEnd/>
          </a:ln>
        </p:spPr>
      </p:sp>
      <p:sp>
        <p:nvSpPr>
          <p:cNvPr id="3" name="Symbol zastępczy notatek 2"/>
          <p:cNvSpPr>
            <a:spLocks noGrp="1"/>
          </p:cNvSpPr>
          <p:nvPr>
            <p:ph type="body" idx="1"/>
          </p:nvPr>
        </p:nvSpPr>
        <p:spPr/>
        <p:txBody>
          <a:bodyPr>
            <a:normAutofit fontScale="77500" lnSpcReduction="20000"/>
          </a:bodyPr>
          <a:lstStyle/>
          <a:p>
            <a:pPr eaLnBrk="1" fontAlgn="auto" hangingPunct="1">
              <a:spcBef>
                <a:spcPts val="0"/>
              </a:spcBef>
              <a:spcAft>
                <a:spcPts val="0"/>
              </a:spcAft>
              <a:defRPr/>
            </a:pPr>
            <a:r>
              <a:rPr lang="pl-PL" b="1" dirty="0" smtClean="0"/>
              <a:t>Ustawa o podatku od spadków i darowizn</a:t>
            </a:r>
          </a:p>
          <a:p>
            <a:pPr eaLnBrk="1" fontAlgn="auto" hangingPunct="1">
              <a:spcBef>
                <a:spcPts val="0"/>
              </a:spcBef>
              <a:spcAft>
                <a:spcPts val="0"/>
              </a:spcAft>
              <a:defRPr/>
            </a:pPr>
            <a:r>
              <a:rPr lang="pl-PL" b="1" dirty="0" smtClean="0"/>
              <a:t>art. 4a. 1. </a:t>
            </a:r>
            <a:r>
              <a:rPr lang="pl-PL" dirty="0" smtClean="0"/>
              <a:t>Zwalnia się od podatku nabycie własności rzeczy lub praw majątkowych przez małżonka, zstępnych, wstępnych, pasierba, rodzeństwo, ojczyma i macochę, jeżeli:</a:t>
            </a:r>
          </a:p>
          <a:p>
            <a:pPr eaLnBrk="1" fontAlgn="auto" hangingPunct="1">
              <a:spcBef>
                <a:spcPts val="0"/>
              </a:spcBef>
              <a:spcAft>
                <a:spcPts val="0"/>
              </a:spcAft>
              <a:defRPr/>
            </a:pPr>
            <a:r>
              <a:rPr lang="pl-PL" dirty="0" smtClean="0"/>
              <a:t>1) </a:t>
            </a:r>
            <a:r>
              <a:rPr lang="pl-PL" b="1" dirty="0" smtClean="0"/>
              <a:t>zgłoszą nabycie </a:t>
            </a:r>
            <a:r>
              <a:rPr lang="pl-PL" dirty="0" smtClean="0"/>
              <a:t>własności rzeczy lub praw majątkowych właściwemu naczelnikowi urzędu skarbowego </a:t>
            </a:r>
            <a:r>
              <a:rPr lang="pl-PL" b="1" dirty="0" smtClean="0"/>
              <a:t>w terminie 6 miesięcy </a:t>
            </a:r>
            <a:r>
              <a:rPr lang="pl-PL" dirty="0" smtClean="0"/>
              <a:t>od dnia powstania obowiązku podatkowego (..)</a:t>
            </a:r>
          </a:p>
          <a:p>
            <a:pPr eaLnBrk="1" fontAlgn="auto" hangingPunct="1">
              <a:spcBef>
                <a:spcPts val="0"/>
              </a:spcBef>
              <a:spcAft>
                <a:spcPts val="0"/>
              </a:spcAft>
              <a:defRPr/>
            </a:pPr>
            <a:endParaRPr lang="pl-PL" dirty="0" smtClean="0"/>
          </a:p>
          <a:p>
            <a:pPr eaLnBrk="1" hangingPunct="1">
              <a:defRPr/>
            </a:pPr>
            <a:r>
              <a:rPr lang="pl-PL" b="1" dirty="0" smtClean="0"/>
              <a:t>art. 4a ust. 4</a:t>
            </a:r>
          </a:p>
          <a:p>
            <a:pPr eaLnBrk="1" hangingPunct="1">
              <a:defRPr/>
            </a:pPr>
            <a:r>
              <a:rPr lang="pl-PL" dirty="0" smtClean="0"/>
              <a:t>Obowiązek zgłoszenia nie obejmuje przypadków, gdy:</a:t>
            </a:r>
          </a:p>
          <a:p>
            <a:pPr eaLnBrk="1" hangingPunct="1">
              <a:defRPr/>
            </a:pPr>
            <a:r>
              <a:rPr lang="pl-PL" dirty="0" smtClean="0"/>
              <a:t>1) wartość majątku nabytego łącznie od tej samej osoby lub po tej samej osobie</a:t>
            </a:r>
          </a:p>
          <a:p>
            <a:pPr eaLnBrk="1" hangingPunct="1">
              <a:defRPr/>
            </a:pPr>
            <a:r>
              <a:rPr lang="pl-PL" dirty="0" smtClean="0"/>
              <a:t>w okresie 5 lat, poprzedzających rok, w którym nastąpiło ostatnie nabycie,</a:t>
            </a:r>
          </a:p>
          <a:p>
            <a:pPr eaLnBrk="1" hangingPunct="1">
              <a:defRPr/>
            </a:pPr>
            <a:r>
              <a:rPr lang="pl-PL" dirty="0" smtClean="0"/>
              <a:t>doliczona do wartości rzeczy i praw majątkowych ostatnio nabytych, nie</a:t>
            </a:r>
          </a:p>
          <a:p>
            <a:pPr eaLnBrk="1" hangingPunct="1">
              <a:defRPr/>
            </a:pPr>
            <a:r>
              <a:rPr lang="pl-PL" dirty="0" smtClean="0"/>
              <a:t>przekracza kwoty określonej w art. 9 ust. 1 </a:t>
            </a:r>
            <a:r>
              <a:rPr lang="pl-PL" dirty="0" err="1" smtClean="0"/>
              <a:t>pkt</a:t>
            </a:r>
            <a:r>
              <a:rPr lang="pl-PL" dirty="0" smtClean="0"/>
              <a:t> 1 lub</a:t>
            </a:r>
          </a:p>
          <a:p>
            <a:pPr eaLnBrk="1" hangingPunct="1">
              <a:defRPr/>
            </a:pPr>
            <a:r>
              <a:rPr lang="pl-PL" dirty="0" smtClean="0"/>
              <a:t>2) gdy nabycie następuje na podstawie umowy zawartej w formie aktu notarialnego.</a:t>
            </a:r>
          </a:p>
          <a:p>
            <a:pPr eaLnBrk="1" fontAlgn="auto" hangingPunct="1">
              <a:spcBef>
                <a:spcPts val="0"/>
              </a:spcBef>
              <a:spcAft>
                <a:spcPts val="0"/>
              </a:spcAft>
              <a:defRPr/>
            </a:pPr>
            <a:endParaRPr lang="pl-PL" dirty="0" smtClean="0"/>
          </a:p>
          <a:p>
            <a:pPr eaLnBrk="1" fontAlgn="auto" hangingPunct="1">
              <a:spcBef>
                <a:spcPts val="0"/>
              </a:spcBef>
              <a:spcAft>
                <a:spcPts val="0"/>
              </a:spcAft>
              <a:defRPr/>
            </a:pPr>
            <a:r>
              <a:rPr lang="pl-PL" b="1" dirty="0" smtClean="0"/>
              <a:t>Rozporządzenie Ministra Finansów z dnia 22 sierpnia 2005 r. w sprawie właściwości organów podatkowych</a:t>
            </a:r>
          </a:p>
          <a:p>
            <a:pPr eaLnBrk="1" fontAlgn="auto" hangingPunct="1">
              <a:spcBef>
                <a:spcPts val="0"/>
              </a:spcBef>
              <a:spcAft>
                <a:spcPts val="0"/>
              </a:spcAft>
              <a:defRPr/>
            </a:pPr>
            <a:r>
              <a:rPr lang="pl-PL" b="1" dirty="0" smtClean="0"/>
              <a:t>(Dz. U. z 2005r. Nr 165 poz. 1371 ze zm.)</a:t>
            </a:r>
            <a:endParaRPr lang="pl-PL" dirty="0" smtClean="0"/>
          </a:p>
          <a:p>
            <a:pPr eaLnBrk="1" fontAlgn="auto" hangingPunct="1">
              <a:spcBef>
                <a:spcPts val="0"/>
              </a:spcBef>
              <a:spcAft>
                <a:spcPts val="0"/>
              </a:spcAft>
              <a:defRPr/>
            </a:pPr>
            <a:endParaRPr lang="pl-PL" dirty="0" smtClean="0"/>
          </a:p>
          <a:p>
            <a:pPr eaLnBrk="1" fontAlgn="auto" hangingPunct="1">
              <a:spcBef>
                <a:spcPts val="0"/>
              </a:spcBef>
              <a:spcAft>
                <a:spcPts val="0"/>
              </a:spcAft>
              <a:defRPr/>
            </a:pPr>
            <a:r>
              <a:rPr lang="pl-PL" b="1" dirty="0" smtClean="0"/>
              <a:t>§ 7.1. Właściwość miejscową organów podatkowych w sprawach podatku od spadków i darowizn ustala się:</a:t>
            </a:r>
          </a:p>
          <a:p>
            <a:pPr eaLnBrk="1" fontAlgn="auto" hangingPunct="1">
              <a:spcBef>
                <a:spcPts val="0"/>
              </a:spcBef>
              <a:spcAft>
                <a:spcPts val="0"/>
              </a:spcAft>
              <a:defRPr/>
            </a:pPr>
            <a:r>
              <a:rPr lang="pl-PL" dirty="0" smtClean="0"/>
              <a:t>1) w sprawach dziedziczenia, zapisu, dalszego zapisu, polecenia testamentowego, zachowku:</a:t>
            </a:r>
          </a:p>
          <a:p>
            <a:pPr eaLnBrk="1" fontAlgn="auto" hangingPunct="1">
              <a:spcBef>
                <a:spcPts val="0"/>
              </a:spcBef>
              <a:spcAft>
                <a:spcPts val="0"/>
              </a:spcAft>
              <a:defRPr/>
            </a:pPr>
            <a:r>
              <a:rPr lang="pl-PL" b="1" dirty="0" smtClean="0"/>
              <a:t>a)</a:t>
            </a:r>
            <a:r>
              <a:rPr lang="pl-PL" dirty="0" smtClean="0"/>
              <a:t> jeżeli przedmiotem nabycia jest nieruchomość, użytkowanie wieczyste, spółdzielcze własnościowe prawo do lokalu mieszkalnego, spółdzielcze prawo do lokalu użytkowego, prawo do domu jednorodzinnego w spółdzielni mieszkaniowej, prawo do wkładu mieszkaniowego w spółdzielni mieszkaniowej, nieodpłatne użytkowanie nieruchomości lub służebność, a nieruchomości są położone w terytorialnym zasięgu działania jednego naczelnika urzędu skarbowego - </a:t>
            </a:r>
            <a:r>
              <a:rPr lang="pl-PL" b="1" dirty="0" smtClean="0"/>
              <a:t>według miejsca położenia nieruchomości</a:t>
            </a:r>
            <a:r>
              <a:rPr lang="pl-PL" dirty="0" smtClean="0"/>
              <a:t>,</a:t>
            </a:r>
          </a:p>
          <a:p>
            <a:pPr eaLnBrk="1" fontAlgn="auto" hangingPunct="1">
              <a:spcBef>
                <a:spcPts val="0"/>
              </a:spcBef>
              <a:spcAft>
                <a:spcPts val="0"/>
              </a:spcAft>
              <a:defRPr/>
            </a:pPr>
            <a:r>
              <a:rPr lang="pl-PL" b="1" dirty="0" smtClean="0"/>
              <a:t>b)</a:t>
            </a:r>
            <a:r>
              <a:rPr lang="pl-PL" dirty="0" smtClean="0"/>
              <a:t> jeżeli przedmiotem nabycia jest </a:t>
            </a:r>
            <a:r>
              <a:rPr lang="pl-PL" b="1" dirty="0" smtClean="0"/>
              <a:t>nieruchomość lub prawa majątkowe wymienione w lit. a i jednocześnie inne prawa majątkowe lub rzeczy ruchome</a:t>
            </a:r>
            <a:r>
              <a:rPr lang="pl-PL" dirty="0" smtClean="0"/>
              <a:t>, a nieruchomości są położone w terytorialnym zasięgu działania jednego naczelnika urzędu skarbowego - </a:t>
            </a:r>
            <a:r>
              <a:rPr lang="pl-PL" b="1" dirty="0" smtClean="0"/>
              <a:t>według miejsca położenia nieruchomości</a:t>
            </a:r>
            <a:r>
              <a:rPr lang="pl-PL" dirty="0" smtClean="0"/>
              <a:t>,</a:t>
            </a:r>
          </a:p>
          <a:p>
            <a:pPr eaLnBrk="1" fontAlgn="auto" hangingPunct="1">
              <a:spcBef>
                <a:spcPts val="0"/>
              </a:spcBef>
              <a:spcAft>
                <a:spcPts val="0"/>
              </a:spcAft>
              <a:defRPr/>
            </a:pPr>
            <a:r>
              <a:rPr lang="pl-PL" b="1" dirty="0" smtClean="0"/>
              <a:t>c)</a:t>
            </a:r>
            <a:r>
              <a:rPr lang="pl-PL" dirty="0" smtClean="0"/>
              <a:t> </a:t>
            </a:r>
            <a:r>
              <a:rPr lang="pl-PL" b="1" dirty="0" smtClean="0"/>
              <a:t>w przypadkach innych </a:t>
            </a:r>
            <a:r>
              <a:rPr lang="pl-PL" dirty="0" smtClean="0"/>
              <a:t>niż wymienione w lit. a i b - </a:t>
            </a:r>
            <a:r>
              <a:rPr lang="pl-PL" b="1" dirty="0" smtClean="0"/>
              <a:t>według ostatniego miejsca zamieszkania spadkodawcy</a:t>
            </a:r>
            <a:r>
              <a:rPr lang="pl-PL" dirty="0" smtClean="0"/>
              <a:t>, a w przypadku braku takiego miejsca - według ostatniego </a:t>
            </a:r>
            <a:r>
              <a:rPr lang="pl-PL" b="1" dirty="0" smtClean="0"/>
              <a:t>miejsca jego pobytu</a:t>
            </a:r>
            <a:r>
              <a:rPr lang="pl-PL" dirty="0" smtClean="0"/>
              <a:t>;</a:t>
            </a:r>
          </a:p>
          <a:p>
            <a:pPr eaLnBrk="1" fontAlgn="auto" hangingPunct="1">
              <a:spcBef>
                <a:spcPts val="0"/>
              </a:spcBef>
              <a:spcAft>
                <a:spcPts val="0"/>
              </a:spcAft>
              <a:defRPr/>
            </a:pPr>
            <a:r>
              <a:rPr lang="pl-PL" dirty="0" smtClean="0"/>
              <a:t>4) w sprawach nabycia prawa do wkładu oszczędnościowego wypłacanego na podstawie dyspozycji wkładem na wypadek śmierci lub nabycia jednostek uczestnictwa na podstawie dyspozycji uczestnika funduszu inwestycyjnego otwartego albo specjalistycznego funduszu inwestycyjnego otwartego na wypadek jego śmierci - według ostatniego miejsca zamieszkania, odpowiednio wkładcy lub uczestnika funduszu, a w przypadku braku takiego miejsca - według ostatniego miejsca ich pobytu;</a:t>
            </a:r>
          </a:p>
          <a:p>
            <a:pPr eaLnBrk="1" fontAlgn="auto" hangingPunct="1">
              <a:spcBef>
                <a:spcPts val="0"/>
              </a:spcBef>
              <a:spcAft>
                <a:spcPts val="0"/>
              </a:spcAft>
              <a:defRPr/>
            </a:pPr>
            <a:r>
              <a:rPr lang="pl-PL" dirty="0" smtClean="0"/>
              <a:t>5) w sprawach nabycia, które w całości lub w części dotyczy rzeczy położonych za granicą lub praw majątkowych podlegających wykonaniu za granicą - według miejsca zamieszkania nabywcy w dniu powstania obowiązku podatkowego, a w przypadku braku takiego miejsca - według ostatniego miejsca jego pobytu w tym dniu.</a:t>
            </a:r>
          </a:p>
          <a:p>
            <a:pPr eaLnBrk="1" fontAlgn="auto" hangingPunct="1">
              <a:spcBef>
                <a:spcPts val="0"/>
              </a:spcBef>
              <a:spcAft>
                <a:spcPts val="0"/>
              </a:spcAft>
              <a:defRPr/>
            </a:pPr>
            <a:endParaRPr lang="pl-PL" b="1" dirty="0" smtClean="0"/>
          </a:p>
          <a:p>
            <a:pPr eaLnBrk="1" fontAlgn="auto" hangingPunct="1">
              <a:spcBef>
                <a:spcPts val="0"/>
              </a:spcBef>
              <a:spcAft>
                <a:spcPts val="0"/>
              </a:spcAft>
              <a:defRPr/>
            </a:pPr>
            <a:r>
              <a:rPr lang="pl-PL" dirty="0" smtClean="0"/>
              <a:t>NIE PODLEGA ZGŁOSZENIU NABYCIE PONIŻEJ KWOTY WOLNEJ OD PODATKU!</a:t>
            </a:r>
          </a:p>
          <a:p>
            <a:pPr eaLnBrk="1" hangingPunct="1">
              <a:defRPr/>
            </a:pPr>
            <a:endParaRPr lang="pl-PL" dirty="0"/>
          </a:p>
        </p:txBody>
      </p:sp>
      <p:sp>
        <p:nvSpPr>
          <p:cNvPr id="4" name="Symbol zastępczy numeru slajdu 3"/>
          <p:cNvSpPr>
            <a:spLocks noGrp="1"/>
          </p:cNvSpPr>
          <p:nvPr>
            <p:ph type="sldNum" sz="quarter" idx="5"/>
          </p:nvPr>
        </p:nvSpPr>
        <p:spPr/>
        <p:txBody>
          <a:bodyPr/>
          <a:lstStyle/>
          <a:p>
            <a:pPr>
              <a:defRPr/>
            </a:pPr>
            <a:fld id="{1DCEF1C1-D041-498A-B119-F562048A2493}" type="slidenum">
              <a:rPr lang="pl-PL" smtClean="0"/>
              <a:pPr>
                <a:defRPr/>
              </a:pPr>
              <a:t>47</a:t>
            </a:fld>
            <a:endParaRPr lang="pl-PL"/>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ymbol zastępczy obrazu slajdu 1"/>
          <p:cNvSpPr>
            <a:spLocks noGrp="1" noRot="1" noChangeAspect="1" noTextEdit="1"/>
          </p:cNvSpPr>
          <p:nvPr>
            <p:ph type="sldImg"/>
          </p:nvPr>
        </p:nvSpPr>
        <p:spPr bwMode="auto">
          <a:noFill/>
          <a:ln>
            <a:solidFill>
              <a:srgbClr val="000000"/>
            </a:solidFill>
            <a:miter lim="800000"/>
            <a:headEnd/>
            <a:tailEnd/>
          </a:ln>
        </p:spPr>
      </p:sp>
      <p:sp>
        <p:nvSpPr>
          <p:cNvPr id="87043" name="Symbol zastępczy notatek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pl-PL" b="1" dirty="0" smtClean="0"/>
              <a:t>Ustawa o podatku od spadków i darowizn</a:t>
            </a:r>
          </a:p>
          <a:p>
            <a:pPr eaLnBrk="1" hangingPunct="1">
              <a:spcBef>
                <a:spcPct val="0"/>
              </a:spcBef>
            </a:pPr>
            <a:r>
              <a:rPr lang="pl-PL" b="1" dirty="0" smtClean="0"/>
              <a:t>Art. 17a. 1. </a:t>
            </a:r>
            <a:r>
              <a:rPr lang="pl-PL" dirty="0" smtClean="0"/>
              <a:t>Podatnicy podatku są obowiązani, z zastrzeżeniem ust. 2, złożyć, </a:t>
            </a:r>
            <a:r>
              <a:rPr lang="pl-PL" b="1" dirty="0" smtClean="0"/>
              <a:t>w terminie miesiąca </a:t>
            </a:r>
            <a:r>
              <a:rPr lang="pl-PL" dirty="0" smtClean="0"/>
              <a:t>od dnia powstania obowiązku podatkowego, właściwemu naczelnikowi urzędu skarbowego </a:t>
            </a:r>
            <a:r>
              <a:rPr lang="pl-PL" b="1" dirty="0" smtClean="0"/>
              <a:t>zeznanie podatkowe </a:t>
            </a:r>
            <a:r>
              <a:rPr lang="pl-PL" dirty="0" smtClean="0"/>
              <a:t>o nabyciu rzeczy lub praw majątkowych według ustalonego wzoru. Do zeznania podatkowego dołącza się dokumenty mające wpływ na określenie podstawy opodatkowania.</a:t>
            </a:r>
          </a:p>
          <a:p>
            <a:pPr eaLnBrk="1" hangingPunct="1">
              <a:spcBef>
                <a:spcPct val="0"/>
              </a:spcBef>
            </a:pPr>
            <a:r>
              <a:rPr lang="pl-PL" dirty="0" smtClean="0"/>
              <a:t>2. Obowiązek składania zeznań podatkowych nie dotyczy przypadków, w których </a:t>
            </a:r>
            <a:r>
              <a:rPr lang="pl-PL" b="1" dirty="0" smtClean="0"/>
              <a:t>podatek jest pobierany przez płatnika</a:t>
            </a:r>
            <a:r>
              <a:rPr lang="pl-PL" dirty="0" smtClean="0"/>
              <a:t>.</a:t>
            </a:r>
          </a:p>
          <a:p>
            <a:pPr eaLnBrk="1" hangingPunct="1">
              <a:spcBef>
                <a:spcPct val="0"/>
              </a:spcBef>
            </a:pPr>
            <a:endParaRPr lang="pl-PL" dirty="0" smtClean="0"/>
          </a:p>
          <a:p>
            <a:pPr eaLnBrk="1" hangingPunct="1">
              <a:spcBef>
                <a:spcPct val="0"/>
              </a:spcBef>
            </a:pPr>
            <a:r>
              <a:rPr lang="pl-PL" b="1" dirty="0" smtClean="0"/>
              <a:t>Art. 4a. 1. </a:t>
            </a:r>
            <a:r>
              <a:rPr lang="pl-PL" dirty="0" smtClean="0"/>
              <a:t>Zwalnia się od podatku nabycie własności rzeczy lub praw majątkowych przez małżonka, zstępnych, wstępnych, pasierba, rodzeństwo, ojczyma i macochę, jeżeli:</a:t>
            </a:r>
          </a:p>
          <a:p>
            <a:pPr eaLnBrk="1" hangingPunct="1">
              <a:spcBef>
                <a:spcPct val="0"/>
              </a:spcBef>
            </a:pPr>
            <a:r>
              <a:rPr lang="pl-PL" dirty="0" smtClean="0"/>
              <a:t>1) </a:t>
            </a:r>
            <a:r>
              <a:rPr lang="pl-PL" b="1" dirty="0" smtClean="0"/>
              <a:t>zgłoszą nabycie </a:t>
            </a:r>
            <a:r>
              <a:rPr lang="pl-PL" dirty="0" smtClean="0"/>
              <a:t>własności rzeczy lub praw majątkowych właściwemu naczelnikowi urzędu skarbowego </a:t>
            </a:r>
            <a:r>
              <a:rPr lang="pl-PL" b="1" dirty="0" smtClean="0"/>
              <a:t>w terminie 6 miesięcy </a:t>
            </a:r>
            <a:r>
              <a:rPr lang="pl-PL" dirty="0" smtClean="0"/>
              <a:t>od dnia powstania obowiązku podatkowego (..)</a:t>
            </a:r>
          </a:p>
          <a:p>
            <a:pPr eaLnBrk="1" hangingPunct="1"/>
            <a:endParaRPr lang="pl-PL" dirty="0" smtClean="0"/>
          </a:p>
          <a:p>
            <a:pPr eaLnBrk="1" hangingPunct="1">
              <a:spcBef>
                <a:spcPct val="0"/>
              </a:spcBef>
            </a:pPr>
            <a:r>
              <a:rPr lang="pl-PL" b="1" dirty="0" smtClean="0"/>
              <a:t>Art. 4a ust. 4.</a:t>
            </a:r>
          </a:p>
          <a:p>
            <a:pPr eaLnBrk="1" hangingPunct="1">
              <a:spcBef>
                <a:spcPct val="0"/>
              </a:spcBef>
            </a:pPr>
            <a:r>
              <a:rPr lang="pl-PL" dirty="0" smtClean="0"/>
              <a:t>Obowiązek zgłoszenia nie obejmuje przypadków, gdy:</a:t>
            </a:r>
          </a:p>
          <a:p>
            <a:pPr eaLnBrk="1" hangingPunct="1">
              <a:spcBef>
                <a:spcPct val="0"/>
              </a:spcBef>
            </a:pPr>
            <a:r>
              <a:rPr lang="pl-PL" dirty="0" smtClean="0"/>
              <a:t>1) </a:t>
            </a:r>
            <a:r>
              <a:rPr lang="pl-PL" b="1" dirty="0" smtClean="0"/>
              <a:t>wartość majątku </a:t>
            </a:r>
            <a:r>
              <a:rPr lang="pl-PL" dirty="0" smtClean="0"/>
              <a:t>nabytego łącznie od tej samej osoby lub po tej samej osobie </a:t>
            </a:r>
            <a:r>
              <a:rPr lang="pl-PL" b="1" dirty="0" smtClean="0"/>
              <a:t>w okresie 5 lat</a:t>
            </a:r>
            <a:r>
              <a:rPr lang="pl-PL" dirty="0" smtClean="0"/>
              <a:t>, poprzedzających rok, w którym nastąpiło ostatnie nabycie, doliczona do wartości rzeczy i praw majątkowych ostatnio nabytych, </a:t>
            </a:r>
            <a:r>
              <a:rPr lang="pl-PL" b="1" dirty="0" smtClean="0"/>
              <a:t>nie przekracza kwoty </a:t>
            </a:r>
            <a:r>
              <a:rPr lang="pl-PL" dirty="0" smtClean="0"/>
              <a:t>określonej w art. 9 ust. 1 </a:t>
            </a:r>
            <a:r>
              <a:rPr lang="pl-PL" dirty="0" err="1" smtClean="0"/>
              <a:t>pkt</a:t>
            </a:r>
            <a:r>
              <a:rPr lang="pl-PL" dirty="0" smtClean="0"/>
              <a:t> 1 lub</a:t>
            </a:r>
          </a:p>
          <a:p>
            <a:pPr eaLnBrk="1" hangingPunct="1">
              <a:spcBef>
                <a:spcPct val="0"/>
              </a:spcBef>
            </a:pPr>
            <a:r>
              <a:rPr lang="pl-PL" dirty="0" smtClean="0"/>
              <a:t>2) gdy nabycie następuje na podstawie umowy zawartej w formie aktu notarialnego.</a:t>
            </a:r>
          </a:p>
          <a:p>
            <a:pPr eaLnBrk="1" hangingPunct="1"/>
            <a:endParaRPr lang="pl-PL" dirty="0" smtClean="0"/>
          </a:p>
        </p:txBody>
      </p:sp>
      <p:sp>
        <p:nvSpPr>
          <p:cNvPr id="4" name="Symbol zastępczy numeru slajdu 3"/>
          <p:cNvSpPr>
            <a:spLocks noGrp="1"/>
          </p:cNvSpPr>
          <p:nvPr>
            <p:ph type="sldNum" sz="quarter" idx="5"/>
          </p:nvPr>
        </p:nvSpPr>
        <p:spPr/>
        <p:txBody>
          <a:bodyPr/>
          <a:lstStyle/>
          <a:p>
            <a:pPr>
              <a:defRPr/>
            </a:pPr>
            <a:fld id="{289CDDBF-02D1-4251-BA26-5D1D63CC722C}" type="slidenum">
              <a:rPr lang="pl-PL" smtClean="0"/>
              <a:pPr>
                <a:defRPr/>
              </a:pPr>
              <a:t>48</a:t>
            </a:fld>
            <a:endParaRPr lang="pl-P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ymbol zastępczy obrazu slajdu 1"/>
          <p:cNvSpPr>
            <a:spLocks noGrp="1" noRot="1" noChangeAspect="1" noTextEdit="1"/>
          </p:cNvSpPr>
          <p:nvPr>
            <p:ph type="sldImg"/>
          </p:nvPr>
        </p:nvSpPr>
        <p:spPr bwMode="auto">
          <a:noFill/>
          <a:ln>
            <a:solidFill>
              <a:srgbClr val="000000"/>
            </a:solidFill>
            <a:miter lim="800000"/>
            <a:headEnd/>
            <a:tailEnd/>
          </a:ln>
        </p:spPr>
      </p:sp>
      <p:sp>
        <p:nvSpPr>
          <p:cNvPr id="57347" name="Symbol zastępczy notatek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defRPr/>
            </a:pPr>
            <a:r>
              <a:rPr lang="pl-PL" b="1" dirty="0" smtClean="0"/>
              <a:t>art. 935</a:t>
            </a:r>
            <a:r>
              <a:rPr lang="pl-PL" b="1" baseline="30000" dirty="0" smtClean="0"/>
              <a:t>1</a:t>
            </a:r>
            <a:r>
              <a:rPr lang="pl-PL" b="1" dirty="0" smtClean="0"/>
              <a:t> KC </a:t>
            </a:r>
            <a:r>
              <a:rPr lang="pl-PL" dirty="0" smtClean="0"/>
              <a:t>Przepisów o powołaniu do dziedziczenia z ustawy nie stosuje się do małżonka spadkodawcy pozostającego</a:t>
            </a:r>
            <a:br>
              <a:rPr lang="pl-PL" dirty="0" smtClean="0"/>
            </a:br>
            <a:r>
              <a:rPr lang="pl-PL" dirty="0" smtClean="0"/>
              <a:t>w separacji.</a:t>
            </a:r>
          </a:p>
          <a:p>
            <a:pPr marL="0" marR="0" indent="0" algn="l" defTabSz="914400" rtl="0" eaLnBrk="1" fontAlgn="base" latinLnBrk="0" hangingPunct="1">
              <a:lnSpc>
                <a:spcPct val="100000"/>
              </a:lnSpc>
              <a:spcBef>
                <a:spcPct val="0"/>
              </a:spcBef>
              <a:spcAft>
                <a:spcPct val="0"/>
              </a:spcAft>
              <a:buClrTx/>
              <a:buSzTx/>
              <a:buFontTx/>
              <a:buNone/>
              <a:tabLst/>
              <a:defRPr/>
            </a:pPr>
            <a:endParaRPr lang="pl-PL" dirty="0" smtClean="0"/>
          </a:p>
          <a:p>
            <a:pPr eaLnBrk="1" fontAlgn="auto" hangingPunct="1">
              <a:spcBef>
                <a:spcPts val="0"/>
              </a:spcBef>
              <a:spcAft>
                <a:spcPts val="0"/>
              </a:spcAft>
              <a:defRPr/>
            </a:pPr>
            <a:r>
              <a:rPr lang="pl-PL" b="1" dirty="0" smtClean="0"/>
              <a:t>art. 940 § 1 </a:t>
            </a:r>
            <a:r>
              <a:rPr lang="pl-PL" dirty="0" smtClean="0"/>
              <a:t>Małżonek jest wyłączony od dziedziczenia, jeżeli spadkodawca wystąpił o orzeczenie rozwodu lub separacji</a:t>
            </a:r>
            <a:br>
              <a:rPr lang="pl-PL" dirty="0" smtClean="0"/>
            </a:br>
            <a:r>
              <a:rPr lang="pl-PL" dirty="0" smtClean="0"/>
              <a:t>z jego winy, a żądanie to było uzasadnione.</a:t>
            </a:r>
          </a:p>
          <a:p>
            <a:pPr eaLnBrk="1" fontAlgn="auto" hangingPunct="1">
              <a:spcBef>
                <a:spcPts val="0"/>
              </a:spcBef>
              <a:spcAft>
                <a:spcPts val="0"/>
              </a:spcAft>
              <a:defRPr/>
            </a:pPr>
            <a:r>
              <a:rPr lang="pl-PL" dirty="0" smtClean="0"/>
              <a:t>§ 2. Wyłączenie małżonka od dziedziczenia następuje na mocy orzeczenia sądu. Wyłączenia może żądać każdy z pozostałych spadkobierców ustawowych powołanych do dziedziczenia w zbiegu z małżonkiem; termin do wytoczenia powództwa wynosi sześć miesięcy od dnia, w którym spadkobierca dowiedział się o otwarciu spadku, nie więcej jednak niż jeden rok od otwarcia spadku.</a:t>
            </a:r>
          </a:p>
        </p:txBody>
      </p:sp>
      <p:sp>
        <p:nvSpPr>
          <p:cNvPr id="70660" name="Symbol zastępczy numeru slajdu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80F2313-5290-4E55-80DB-C36D70D8FABD}" type="slidenum">
              <a:rPr lang="pl-PL"/>
              <a:pPr fontAlgn="base">
                <a:spcBef>
                  <a:spcPct val="0"/>
                </a:spcBef>
                <a:spcAft>
                  <a:spcPct val="0"/>
                </a:spcAft>
                <a:defRPr/>
              </a:pPr>
              <a:t>10</a:t>
            </a:fld>
            <a:endParaRPr lang="pl-P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ymbol zastępczy obrazu slajdu 1"/>
          <p:cNvSpPr>
            <a:spLocks noGrp="1" noRot="1" noChangeAspect="1" noTextEdit="1"/>
          </p:cNvSpPr>
          <p:nvPr>
            <p:ph type="sldImg"/>
          </p:nvPr>
        </p:nvSpPr>
        <p:spPr bwMode="auto">
          <a:noFill/>
          <a:ln>
            <a:solidFill>
              <a:srgbClr val="000000"/>
            </a:solidFill>
            <a:miter lim="800000"/>
            <a:headEnd/>
            <a:tailEnd/>
          </a:ln>
        </p:spPr>
      </p:sp>
      <p:sp>
        <p:nvSpPr>
          <p:cNvPr id="58371" name="Symbol zastępczy notatek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defRPr/>
            </a:pPr>
            <a:r>
              <a:rPr lang="pl-PL" b="1" dirty="0" smtClean="0"/>
              <a:t>art. 935</a:t>
            </a:r>
            <a:r>
              <a:rPr lang="pl-PL" b="1" baseline="30000" dirty="0" smtClean="0"/>
              <a:t>1</a:t>
            </a:r>
            <a:r>
              <a:rPr lang="pl-PL" b="1" dirty="0" smtClean="0"/>
              <a:t> KC </a:t>
            </a:r>
            <a:r>
              <a:rPr lang="pl-PL" dirty="0" smtClean="0"/>
              <a:t>Przepisów o powołaniu do dziedziczenia z ustawy nie stosuje się do małżonka spadkodawcy pozostającego</a:t>
            </a:r>
            <a:br>
              <a:rPr lang="pl-PL" dirty="0" smtClean="0"/>
            </a:br>
            <a:r>
              <a:rPr lang="pl-PL" dirty="0" smtClean="0"/>
              <a:t>w separacji.</a:t>
            </a:r>
          </a:p>
          <a:p>
            <a:pPr marL="0" marR="0" indent="0" algn="l" defTabSz="914400" rtl="0" eaLnBrk="1" fontAlgn="base" latinLnBrk="0" hangingPunct="1">
              <a:lnSpc>
                <a:spcPct val="100000"/>
              </a:lnSpc>
              <a:spcBef>
                <a:spcPct val="0"/>
              </a:spcBef>
              <a:spcAft>
                <a:spcPct val="0"/>
              </a:spcAft>
              <a:buClrTx/>
              <a:buSzTx/>
              <a:buFontTx/>
              <a:buNone/>
              <a:tabLst/>
              <a:defRPr/>
            </a:pPr>
            <a:endParaRPr lang="pl-PL" dirty="0" smtClean="0"/>
          </a:p>
          <a:p>
            <a:pPr eaLnBrk="1" fontAlgn="auto" hangingPunct="1">
              <a:spcBef>
                <a:spcPts val="0"/>
              </a:spcBef>
              <a:spcAft>
                <a:spcPts val="0"/>
              </a:spcAft>
              <a:defRPr/>
            </a:pPr>
            <a:r>
              <a:rPr lang="pl-PL" b="1" dirty="0" smtClean="0"/>
              <a:t>art. 940 § 1 </a:t>
            </a:r>
            <a:r>
              <a:rPr lang="pl-PL" dirty="0" smtClean="0"/>
              <a:t>Małżonek jest wyłączony od dziedziczenia, jeżeli spadkodawca wystąpił o orzeczenie rozwodu lub separacji</a:t>
            </a:r>
            <a:br>
              <a:rPr lang="pl-PL" dirty="0" smtClean="0"/>
            </a:br>
            <a:r>
              <a:rPr lang="pl-PL" dirty="0" smtClean="0"/>
              <a:t>z jego winy, a żądanie to było uzasadnione.</a:t>
            </a:r>
          </a:p>
          <a:p>
            <a:pPr eaLnBrk="1" fontAlgn="auto" hangingPunct="1">
              <a:spcBef>
                <a:spcPts val="0"/>
              </a:spcBef>
              <a:spcAft>
                <a:spcPts val="0"/>
              </a:spcAft>
              <a:defRPr/>
            </a:pPr>
            <a:r>
              <a:rPr lang="pl-PL" dirty="0" smtClean="0"/>
              <a:t>§ 2. Wyłączenie małżonka od dziedziczenia następuje na mocy orzeczenia sądu. Wyłączenia może żądać każdy z pozostałych spadkobierców ustawowych powołanych do dziedziczenia w zbiegu z małżonkiem; termin do wytoczenia powództwa wynosi sześć miesięcy od dnia, w którym spadkobierca dowiedział się o otwarciu spadku, nie więcej jednak niż jeden rok od otwarcia spadku.</a:t>
            </a:r>
          </a:p>
        </p:txBody>
      </p:sp>
      <p:sp>
        <p:nvSpPr>
          <p:cNvPr id="71684" name="Symbol zastępczy numeru slajdu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495947E-2307-4F47-9747-BB38BE443C39}" type="slidenum">
              <a:rPr lang="pl-PL"/>
              <a:pPr fontAlgn="base">
                <a:spcBef>
                  <a:spcPct val="0"/>
                </a:spcBef>
                <a:spcAft>
                  <a:spcPct val="0"/>
                </a:spcAft>
                <a:defRPr/>
              </a:pPr>
              <a:t>11</a:t>
            </a:fld>
            <a:endParaRPr lang="pl-PL"/>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pl-PL" b="1" dirty="0" smtClean="0"/>
              <a:t>art. 935</a:t>
            </a:r>
            <a:r>
              <a:rPr lang="pl-PL" b="1" baseline="30000" dirty="0" smtClean="0"/>
              <a:t>1</a:t>
            </a:r>
            <a:r>
              <a:rPr lang="pl-PL" b="1" dirty="0" smtClean="0"/>
              <a:t> KC </a:t>
            </a:r>
            <a:r>
              <a:rPr lang="pl-PL" dirty="0" smtClean="0"/>
              <a:t>Przepisów o powołaniu do dziedziczenia z ustawy nie stosuje się do małżonka spadkodawcy pozostającego</a:t>
            </a:r>
            <a:br>
              <a:rPr lang="pl-PL" dirty="0" smtClean="0"/>
            </a:br>
            <a:r>
              <a:rPr lang="pl-PL" dirty="0" smtClean="0"/>
              <a:t>w separacji.</a:t>
            </a:r>
          </a:p>
          <a:p>
            <a:pPr marL="0" marR="0" indent="0" algn="l" defTabSz="914400" rtl="0" eaLnBrk="0" fontAlgn="base" latinLnBrk="0" hangingPunct="0">
              <a:lnSpc>
                <a:spcPct val="100000"/>
              </a:lnSpc>
              <a:spcBef>
                <a:spcPct val="30000"/>
              </a:spcBef>
              <a:spcAft>
                <a:spcPct val="0"/>
              </a:spcAft>
              <a:buClrTx/>
              <a:buSzTx/>
              <a:buFontTx/>
              <a:buNone/>
              <a:tabLst/>
              <a:defRPr/>
            </a:pPr>
            <a:endParaRPr lang="pl-PL" dirty="0" smtClean="0"/>
          </a:p>
          <a:p>
            <a:pPr eaLnBrk="1" fontAlgn="auto" hangingPunct="1">
              <a:spcBef>
                <a:spcPts val="0"/>
              </a:spcBef>
              <a:spcAft>
                <a:spcPts val="0"/>
              </a:spcAft>
              <a:defRPr/>
            </a:pPr>
            <a:r>
              <a:rPr lang="pl-PL" b="1" dirty="0" smtClean="0"/>
              <a:t>art. 940 § 1 </a:t>
            </a:r>
            <a:r>
              <a:rPr lang="pl-PL" dirty="0" smtClean="0"/>
              <a:t>Małżonek jest wyłączony od dziedziczenia, jeżeli spadkodawca wystąpił o orzeczenie rozwodu lub separacji</a:t>
            </a:r>
            <a:br>
              <a:rPr lang="pl-PL" dirty="0" smtClean="0"/>
            </a:br>
            <a:r>
              <a:rPr lang="pl-PL" dirty="0" smtClean="0"/>
              <a:t>z jego winy, a żądanie to było uzasadnione.</a:t>
            </a:r>
          </a:p>
          <a:p>
            <a:pPr eaLnBrk="1" fontAlgn="auto" hangingPunct="1">
              <a:spcBef>
                <a:spcPts val="0"/>
              </a:spcBef>
              <a:spcAft>
                <a:spcPts val="0"/>
              </a:spcAft>
              <a:defRPr/>
            </a:pPr>
            <a:r>
              <a:rPr lang="pl-PL" dirty="0" smtClean="0"/>
              <a:t>§ 2. Wyłączenie małżonka od dziedziczenia następuje na mocy orzeczenia sądu. Wyłączenia może żądać każdy z pozostałych spadkobierców ustawowych powołanych do dziedziczenia w zbiegu z małżonkiem; termin do wytoczenia powództwa wynosi sześć miesięcy od dnia, w którym spadkobierca dowiedział się o otwarciu spadku, nie więcej jednak niż jeden rok od otwarcia spadku.</a:t>
            </a:r>
          </a:p>
        </p:txBody>
      </p:sp>
      <p:sp>
        <p:nvSpPr>
          <p:cNvPr id="4" name="Symbol zastępczy numeru slajdu 3"/>
          <p:cNvSpPr>
            <a:spLocks noGrp="1"/>
          </p:cNvSpPr>
          <p:nvPr>
            <p:ph type="sldNum" sz="quarter" idx="10"/>
          </p:nvPr>
        </p:nvSpPr>
        <p:spPr/>
        <p:txBody>
          <a:bodyPr/>
          <a:lstStyle/>
          <a:p>
            <a:pPr>
              <a:defRPr/>
            </a:pPr>
            <a:fld id="{B55E8882-1ECC-4FD8-A89B-4F07A4337A76}" type="slidenum">
              <a:rPr lang="pl-PL" smtClean="0"/>
              <a:pPr>
                <a:defRPr/>
              </a:pPr>
              <a:t>12</a:t>
            </a:fld>
            <a:endParaRPr lang="pl-PL"/>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ymbol zastępczy obrazu slajdu 1"/>
          <p:cNvSpPr>
            <a:spLocks noGrp="1" noRot="1" noChangeAspect="1" noTextEdit="1"/>
          </p:cNvSpPr>
          <p:nvPr>
            <p:ph type="sldImg"/>
          </p:nvPr>
        </p:nvSpPr>
        <p:spPr bwMode="auto">
          <a:noFill/>
          <a:ln>
            <a:solidFill>
              <a:srgbClr val="000000"/>
            </a:solidFill>
            <a:miter lim="800000"/>
            <a:headEnd/>
            <a:tailEnd/>
          </a:ln>
        </p:spPr>
      </p:sp>
      <p:sp>
        <p:nvSpPr>
          <p:cNvPr id="3" name="Symbol zastępczy notatek 2"/>
          <p:cNvSpPr>
            <a:spLocks noGrp="1"/>
          </p:cNvSpPr>
          <p:nvPr>
            <p:ph type="body" idx="1"/>
          </p:nvPr>
        </p:nvSpPr>
        <p:spPr/>
        <p:txBody>
          <a:bodyPr>
            <a:normAutofit fontScale="92500" lnSpcReduction="20000"/>
          </a:bodyPr>
          <a:lstStyle/>
          <a:p>
            <a:pPr algn="just" eaLnBrk="1" fontAlgn="auto" hangingPunct="1">
              <a:spcBef>
                <a:spcPts val="0"/>
              </a:spcBef>
              <a:spcAft>
                <a:spcPts val="0"/>
              </a:spcAft>
              <a:defRPr/>
            </a:pPr>
            <a:r>
              <a:rPr lang="pl-PL" b="1" dirty="0" smtClean="0"/>
              <a:t>Pasierbowie dochodzą do dziedziczenia pod dwoma warunkami:</a:t>
            </a:r>
          </a:p>
          <a:p>
            <a:pPr algn="just" eaLnBrk="1" fontAlgn="auto" hangingPunct="1">
              <a:spcBef>
                <a:spcPts val="0"/>
              </a:spcBef>
              <a:spcAft>
                <a:spcPts val="0"/>
              </a:spcAft>
              <a:buFontTx/>
              <a:buChar char="-"/>
              <a:defRPr/>
            </a:pPr>
            <a:r>
              <a:rPr lang="pl-PL" dirty="0" smtClean="0"/>
              <a:t> nie ma osób uprawnionych do dziedziczenia ustawowego w pierwszej kolejności,</a:t>
            </a:r>
          </a:p>
          <a:p>
            <a:pPr algn="just" eaLnBrk="1" fontAlgn="auto" hangingPunct="1">
              <a:spcBef>
                <a:spcPts val="0"/>
              </a:spcBef>
              <a:spcAft>
                <a:spcPts val="0"/>
              </a:spcAft>
              <a:buFontTx/>
              <a:buChar char="-"/>
              <a:defRPr/>
            </a:pPr>
            <a:r>
              <a:rPr lang="pl-PL" dirty="0" smtClean="0"/>
              <a:t> oboje rodzice pasierba/pasierbicy nie żyją w chwili otwarcia spadku;</a:t>
            </a:r>
          </a:p>
          <a:p>
            <a:pPr algn="just" eaLnBrk="1" fontAlgn="auto" hangingPunct="1">
              <a:spcBef>
                <a:spcPts val="0"/>
              </a:spcBef>
              <a:spcAft>
                <a:spcPts val="0"/>
              </a:spcAft>
              <a:buFontTx/>
              <a:buChar char="-"/>
              <a:defRPr/>
            </a:pPr>
            <a:endParaRPr lang="pl-PL" dirty="0" smtClean="0"/>
          </a:p>
          <a:p>
            <a:pPr algn="just" eaLnBrk="1" fontAlgn="auto" hangingPunct="1">
              <a:spcBef>
                <a:spcPts val="0"/>
              </a:spcBef>
              <a:spcAft>
                <a:spcPts val="0"/>
              </a:spcAft>
              <a:defRPr/>
            </a:pPr>
            <a:r>
              <a:rPr lang="pl-PL" dirty="0" smtClean="0"/>
              <a:t>Pasierb/pasierbica – dziecko małżonka, niebędące dzieckiem drugiego współmałżonka</a:t>
            </a:r>
          </a:p>
          <a:p>
            <a:pPr algn="just" eaLnBrk="1" fontAlgn="auto" hangingPunct="1">
              <a:spcBef>
                <a:spcPts val="0"/>
              </a:spcBef>
              <a:spcAft>
                <a:spcPts val="0"/>
              </a:spcAft>
              <a:defRPr/>
            </a:pPr>
            <a:endParaRPr lang="pl-PL" dirty="0" smtClean="0"/>
          </a:p>
          <a:p>
            <a:pPr algn="just" eaLnBrk="1" fontAlgn="auto" hangingPunct="1">
              <a:spcBef>
                <a:spcPts val="0"/>
              </a:spcBef>
              <a:spcAft>
                <a:spcPts val="0"/>
              </a:spcAft>
              <a:defRPr/>
            </a:pPr>
            <a:r>
              <a:rPr lang="pl-PL" dirty="0" smtClean="0"/>
              <a:t>Pomiędzy dziećmi małżonka a jego współmałżonkiem w chwili zawarcia małżeństwa powstaje </a:t>
            </a:r>
            <a:r>
              <a:rPr lang="pl-PL" b="1" dirty="0" smtClean="0"/>
              <a:t>stosunek powinowactwa</a:t>
            </a:r>
            <a:r>
              <a:rPr lang="pl-PL" dirty="0" smtClean="0"/>
              <a:t>.</a:t>
            </a:r>
          </a:p>
          <a:p>
            <a:pPr algn="just" eaLnBrk="1" fontAlgn="auto" hangingPunct="1">
              <a:spcBef>
                <a:spcPts val="0"/>
              </a:spcBef>
              <a:spcAft>
                <a:spcPts val="0"/>
              </a:spcAft>
              <a:defRPr/>
            </a:pPr>
            <a:r>
              <a:rPr lang="pl-PL" dirty="0" smtClean="0"/>
              <a:t>Stosownie do treści art. 61</a:t>
            </a:r>
            <a:r>
              <a:rPr lang="pl-PL" baseline="30000" dirty="0" smtClean="0"/>
              <a:t>8</a:t>
            </a:r>
            <a:r>
              <a:rPr lang="pl-PL" dirty="0" smtClean="0"/>
              <a:t> § 1 Kodeksu rodzinnego i opiekuńczego z faktu zawarcia małżeństwa wynika powinowactwo między małżonkiem a krewnymi drugiego małżonka (trwa ono mimo ustania małżeństwa). Spadkodawca jest spowinowacony ze wszystkimi swoimi pasierbami ze wszystkich związków małżeńskich, niezależnie od tego, czy poprzednie małżeństwa ustały przez śmierć czy orzeczenie rozwodu. Tylko unieważnienie małżeństwa znosi wszelkie skutki prawne związane z zawarciem małżeństwa (nie powstaje stosunek powinowactwa).</a:t>
            </a:r>
          </a:p>
          <a:p>
            <a:pPr algn="just" eaLnBrk="1" fontAlgn="auto" hangingPunct="1">
              <a:spcBef>
                <a:spcPts val="0"/>
              </a:spcBef>
              <a:spcAft>
                <a:spcPts val="0"/>
              </a:spcAft>
              <a:defRPr/>
            </a:pPr>
            <a:endParaRPr lang="pl-PL" dirty="0" smtClean="0"/>
          </a:p>
          <a:p>
            <a:pPr algn="just" eaLnBrk="1" fontAlgn="auto" hangingPunct="1">
              <a:spcBef>
                <a:spcPts val="0"/>
              </a:spcBef>
              <a:spcAft>
                <a:spcPts val="0"/>
              </a:spcAft>
              <a:defRPr/>
            </a:pPr>
            <a:r>
              <a:rPr lang="pl-PL" dirty="0" smtClean="0"/>
              <a:t>Dziecko przysposobione dziedziczy jak dzieci spadkodawcy: art. 121 i 121</a:t>
            </a:r>
            <a:r>
              <a:rPr lang="pl-PL" baseline="30000" dirty="0" smtClean="0"/>
              <a:t>1</a:t>
            </a:r>
            <a:r>
              <a:rPr lang="pl-PL" dirty="0" smtClean="0"/>
              <a:t> Kodeksu rodzinnego i opiekuńczego:</a:t>
            </a:r>
          </a:p>
          <a:p>
            <a:pPr algn="just" eaLnBrk="1" fontAlgn="auto" hangingPunct="1">
              <a:spcBef>
                <a:spcPts val="0"/>
              </a:spcBef>
              <a:spcAft>
                <a:spcPts val="0"/>
              </a:spcAft>
              <a:defRPr/>
            </a:pPr>
            <a:endParaRPr lang="pl-PL" dirty="0" smtClean="0"/>
          </a:p>
          <a:p>
            <a:pPr eaLnBrk="1" fontAlgn="auto" hangingPunct="1">
              <a:spcBef>
                <a:spcPts val="0"/>
              </a:spcBef>
              <a:spcAft>
                <a:spcPts val="0"/>
              </a:spcAft>
              <a:defRPr/>
            </a:pPr>
            <a:r>
              <a:rPr lang="pl-PL" dirty="0" smtClean="0"/>
              <a:t>art. 121. § 1. Przez przysposobienie powstaje między przysposabiającym a przysposobionym taki stosunek, jak między rodzicami a dziećmi.</a:t>
            </a:r>
          </a:p>
          <a:p>
            <a:pPr eaLnBrk="1" fontAlgn="auto" hangingPunct="1">
              <a:spcBef>
                <a:spcPts val="0"/>
              </a:spcBef>
              <a:spcAft>
                <a:spcPts val="0"/>
              </a:spcAft>
              <a:defRPr/>
            </a:pPr>
            <a:r>
              <a:rPr lang="pl-PL" dirty="0" smtClean="0"/>
              <a:t>§ 2. Przysposobiony nabywa prawa i obowiązki wynikające z pokrewieństwa w stosunku do krewnych przysposabiającego.</a:t>
            </a:r>
          </a:p>
          <a:p>
            <a:pPr eaLnBrk="1" fontAlgn="auto" hangingPunct="1">
              <a:spcBef>
                <a:spcPts val="0"/>
              </a:spcBef>
              <a:spcAft>
                <a:spcPts val="0"/>
              </a:spcAft>
              <a:defRPr/>
            </a:pPr>
            <a:r>
              <a:rPr lang="pl-PL" dirty="0" smtClean="0"/>
              <a:t>§ 3. Ustają prawa i obowiązki przysposobionego wynikające z pokrewieństwa względem jego krewnych, jak również prawa i obowiązki tych krewnych względem niego.</a:t>
            </a:r>
          </a:p>
          <a:p>
            <a:pPr eaLnBrk="1" fontAlgn="auto" hangingPunct="1">
              <a:spcBef>
                <a:spcPts val="0"/>
              </a:spcBef>
              <a:spcAft>
                <a:spcPts val="0"/>
              </a:spcAft>
              <a:defRPr/>
            </a:pPr>
            <a:r>
              <a:rPr lang="pl-PL" dirty="0" smtClean="0"/>
              <a:t>§ 4. Skutki przysposobienia rozciągają się na zstępnych przysposobionego.</a:t>
            </a:r>
          </a:p>
          <a:p>
            <a:pPr eaLnBrk="1" fontAlgn="auto" hangingPunct="1">
              <a:spcBef>
                <a:spcPts val="0"/>
              </a:spcBef>
              <a:spcAft>
                <a:spcPts val="0"/>
              </a:spcAft>
              <a:defRPr/>
            </a:pPr>
            <a:endParaRPr lang="pl-PL" dirty="0" smtClean="0"/>
          </a:p>
          <a:p>
            <a:pPr eaLnBrk="1" fontAlgn="auto" hangingPunct="1">
              <a:spcBef>
                <a:spcPts val="0"/>
              </a:spcBef>
              <a:spcAft>
                <a:spcPts val="0"/>
              </a:spcAft>
              <a:defRPr/>
            </a:pPr>
            <a:r>
              <a:rPr lang="pl-PL" dirty="0" smtClean="0"/>
              <a:t>art. 121</a:t>
            </a:r>
            <a:r>
              <a:rPr lang="pl-PL" baseline="30000" dirty="0" smtClean="0"/>
              <a:t>1</a:t>
            </a:r>
            <a:r>
              <a:rPr lang="pl-PL" dirty="0" smtClean="0"/>
              <a:t>. § 1. Przepisu art. 121 § 3 nie stosuje się względem małżonka, którego dziecko zostało przysposobione przez drugiego małżonka, ani względem krewnych tego małżonka także w razie przysposobienia po ustaniu małżeństwa przez śmierć tego małżonka.</a:t>
            </a:r>
          </a:p>
        </p:txBody>
      </p:sp>
      <p:sp>
        <p:nvSpPr>
          <p:cNvPr id="72708" name="Symbol zastępczy numeru slajdu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53D79B9-AA7F-44A7-B0CF-1EE29F8E96B4}" type="slidenum">
              <a:rPr lang="pl-PL"/>
              <a:pPr fontAlgn="base">
                <a:spcBef>
                  <a:spcPct val="0"/>
                </a:spcBef>
                <a:spcAft>
                  <a:spcPct val="0"/>
                </a:spcAft>
                <a:defRPr/>
              </a:pPr>
              <a:t>16</a:t>
            </a:fld>
            <a:endParaRPr lang="pl-PL"/>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ymbol zastępczy obrazu slajdu 1"/>
          <p:cNvSpPr>
            <a:spLocks noGrp="1" noRot="1" noChangeAspect="1" noTextEdit="1"/>
          </p:cNvSpPr>
          <p:nvPr>
            <p:ph type="sldImg"/>
          </p:nvPr>
        </p:nvSpPr>
        <p:spPr bwMode="auto">
          <a:noFill/>
          <a:ln>
            <a:solidFill>
              <a:srgbClr val="000000"/>
            </a:solidFill>
            <a:miter lim="800000"/>
            <a:headEnd/>
            <a:tailEnd/>
          </a:ln>
        </p:spPr>
      </p:sp>
      <p:sp>
        <p:nvSpPr>
          <p:cNvPr id="3" name="Symbol zastępczy notatek 2"/>
          <p:cNvSpPr>
            <a:spLocks noGrp="1"/>
          </p:cNvSpPr>
          <p:nvPr>
            <p:ph type="body" idx="1"/>
          </p:nvPr>
        </p:nvSpPr>
        <p:spPr/>
        <p:txBody>
          <a:bodyPr>
            <a:normAutofit fontScale="77500" lnSpcReduction="20000"/>
          </a:bodyPr>
          <a:lstStyle/>
          <a:p>
            <a:pPr eaLnBrk="1" fontAlgn="auto" hangingPunct="1">
              <a:spcBef>
                <a:spcPts val="0"/>
              </a:spcBef>
              <a:spcAft>
                <a:spcPts val="0"/>
              </a:spcAft>
              <a:defRPr/>
            </a:pPr>
            <a:r>
              <a:rPr lang="pl-PL" b="1" dirty="0" smtClean="0"/>
              <a:t>Kodeks cywilny</a:t>
            </a:r>
          </a:p>
          <a:p>
            <a:pPr eaLnBrk="1" fontAlgn="auto" hangingPunct="1">
              <a:spcBef>
                <a:spcPts val="0"/>
              </a:spcBef>
              <a:spcAft>
                <a:spcPts val="0"/>
              </a:spcAft>
              <a:defRPr/>
            </a:pPr>
            <a:r>
              <a:rPr lang="pl-PL" b="1" dirty="0" smtClean="0"/>
              <a:t>Art. 936 </a:t>
            </a:r>
            <a:r>
              <a:rPr lang="pl-PL" dirty="0" smtClean="0"/>
              <a:t>§ 1 </a:t>
            </a:r>
            <a:r>
              <a:rPr lang="pl-PL" b="1" dirty="0" smtClean="0"/>
              <a:t>Przysposobiony</a:t>
            </a:r>
            <a:r>
              <a:rPr lang="pl-PL" dirty="0" smtClean="0"/>
              <a:t> dziedziczy po przysposabiającym i jego krewnych tak, jak by był dzieckiem przysposabiającego, a przysposabiający i jego krewni dziedziczą po przysposobionym tak, jak by przysposabiający był rodzicem przysposobionego.</a:t>
            </a:r>
          </a:p>
          <a:p>
            <a:pPr eaLnBrk="1" fontAlgn="auto" hangingPunct="1">
              <a:spcBef>
                <a:spcPts val="0"/>
              </a:spcBef>
              <a:spcAft>
                <a:spcPts val="0"/>
              </a:spcAft>
              <a:defRPr/>
            </a:pPr>
            <a:r>
              <a:rPr lang="pl-PL" dirty="0" smtClean="0"/>
              <a:t>§ 2 Przysposobiony nie dziedziczy po swoich wstępnych naturalnych i ich krewnych, a osoby te nie dziedziczą po nim.</a:t>
            </a:r>
          </a:p>
          <a:p>
            <a:pPr eaLnBrk="1" fontAlgn="auto" hangingPunct="1">
              <a:spcBef>
                <a:spcPts val="0"/>
              </a:spcBef>
              <a:spcAft>
                <a:spcPts val="0"/>
              </a:spcAft>
              <a:defRPr/>
            </a:pPr>
            <a:r>
              <a:rPr lang="pl-PL" dirty="0" smtClean="0"/>
              <a:t>§ 3 W wypadku gdy jeden z małżonków przysposobił dziecko drugiego małżonka, przepisu § 2 nie stosuje się względem tego małżonka i jego krewnych, a jeżeli takie przysposobienie nastąpiło po śmierci drugiego z rodziców przysposobionego, także względem krewnych zmarłego, których prawa i obowiązki wynikające z pokrewieństwa zostały w orzeczeniu o przysposobienie utrzymane.</a:t>
            </a:r>
          </a:p>
          <a:p>
            <a:pPr eaLnBrk="1" fontAlgn="auto" hangingPunct="1">
              <a:spcBef>
                <a:spcPts val="0"/>
              </a:spcBef>
              <a:spcAft>
                <a:spcPts val="0"/>
              </a:spcAft>
              <a:defRPr/>
            </a:pPr>
            <a:r>
              <a:rPr lang="pl-PL" b="1" dirty="0" smtClean="0"/>
              <a:t>Art. 937. </a:t>
            </a:r>
            <a:r>
              <a:rPr lang="pl-PL" dirty="0" smtClean="0"/>
              <a:t>Jeżeli skutki przysposobienia polegają wyłącznie na powstaniu stosunku między przysposabiającym a przysposobionym, stosuje się przepisy poniższe:</a:t>
            </a:r>
          </a:p>
          <a:p>
            <a:pPr eaLnBrk="1" fontAlgn="auto" hangingPunct="1">
              <a:spcBef>
                <a:spcPts val="0"/>
              </a:spcBef>
              <a:spcAft>
                <a:spcPts val="0"/>
              </a:spcAft>
              <a:defRPr/>
            </a:pPr>
            <a:r>
              <a:rPr lang="pl-PL" dirty="0" smtClean="0"/>
              <a:t>1) przysposobiony dziedziczy po przysposabiającym na równi z jego dziećmi, a zstępni przysposobionego dziedziczą po przysposabiającym na tych samych zasadach co dalsi zstępni spadkodawcy;</a:t>
            </a:r>
          </a:p>
          <a:p>
            <a:pPr eaLnBrk="1" fontAlgn="auto" hangingPunct="1">
              <a:spcBef>
                <a:spcPts val="0"/>
              </a:spcBef>
              <a:spcAft>
                <a:spcPts val="0"/>
              </a:spcAft>
              <a:defRPr/>
            </a:pPr>
            <a:r>
              <a:rPr lang="pl-PL" dirty="0" smtClean="0"/>
              <a:t>2) przysposobiony i jego zstępni nie dziedziczą po krewnych przysposabiającego, a krewni przysposabiającego nie dziedziczą po przysposobionym i jego zstępnych;</a:t>
            </a:r>
          </a:p>
          <a:p>
            <a:pPr eaLnBrk="1" fontAlgn="auto" hangingPunct="1">
              <a:spcBef>
                <a:spcPts val="0"/>
              </a:spcBef>
              <a:spcAft>
                <a:spcPts val="0"/>
              </a:spcAft>
              <a:defRPr/>
            </a:pPr>
            <a:r>
              <a:rPr lang="pl-PL" dirty="0" smtClean="0"/>
              <a:t>3) rodzice przysposobionego nie dziedziczą po przysposobionym, a zamiast nich dziedziczy po przysposobionym przysposabiający; poza tym przysposobienie nie narusza powołania do dziedziczenia wynikającego z pokrewieństwa.</a:t>
            </a:r>
          </a:p>
          <a:p>
            <a:pPr eaLnBrk="1" fontAlgn="auto" hangingPunct="1">
              <a:spcBef>
                <a:spcPts val="0"/>
              </a:spcBef>
              <a:spcAft>
                <a:spcPts val="0"/>
              </a:spcAft>
              <a:defRPr/>
            </a:pPr>
            <a:r>
              <a:rPr lang="pl-PL" b="1" dirty="0" smtClean="0"/>
              <a:t>Art. 938. Dziadkowie</a:t>
            </a:r>
            <a:r>
              <a:rPr lang="pl-PL" dirty="0" smtClean="0"/>
              <a:t> spadkodawcy, jeżeli znajdą się w niedostatku i nie mogą otrzymać należnych im środków utrzymania od osób, na których ciąży względem nich ustawowy obowiązek alimentacyjny, mogą żądać od spadkobiercy nie obciążonego takim obowiązkiem środków utrzymania w stosunku do swoich potrzeb i do wartości jego udziału spadkowego. Spadkobierca może uczynić zadość temu roszczeniu także w ten sposób, że zapłaci dziadkom spadkodawcy sumę pieniężną odpowiadającą wartości jednej czwartej części swojego udziału spadkowego.</a:t>
            </a:r>
          </a:p>
          <a:p>
            <a:pPr eaLnBrk="1" fontAlgn="auto" hangingPunct="1">
              <a:spcBef>
                <a:spcPts val="0"/>
              </a:spcBef>
              <a:spcAft>
                <a:spcPts val="0"/>
              </a:spcAft>
              <a:defRPr/>
            </a:pPr>
            <a:r>
              <a:rPr lang="pl-PL" b="1" dirty="0" smtClean="0"/>
              <a:t>Art. 939. </a:t>
            </a:r>
            <a:r>
              <a:rPr lang="pl-PL" dirty="0" smtClean="0"/>
              <a:t>§ 1. </a:t>
            </a:r>
            <a:r>
              <a:rPr lang="pl-PL" b="1" dirty="0" smtClean="0"/>
              <a:t>Małżonek</a:t>
            </a:r>
            <a:r>
              <a:rPr lang="pl-PL" dirty="0" smtClean="0"/>
              <a:t> dziedziczący z ustawy w zbiegu z innymi spadkobiercami, wyjąwszy zstępnych spadkodawcy, którzy mieszkali z nim razem w chwili jego śmierci, może żądać ze spadku ponad swój udział spadkowy przedmiotów urządzenia domowego, z których za życia spadkodawcy korzystał wspólnie z nim lub wyłącznie sam. Do roszczeń małżonka z tego tytułu stosuje się odpowiednio przepisy o zapisie.</a:t>
            </a:r>
          </a:p>
          <a:p>
            <a:pPr eaLnBrk="1" fontAlgn="auto" hangingPunct="1">
              <a:spcBef>
                <a:spcPts val="0"/>
              </a:spcBef>
              <a:spcAft>
                <a:spcPts val="0"/>
              </a:spcAft>
              <a:defRPr/>
            </a:pPr>
            <a:r>
              <a:rPr lang="pl-PL" dirty="0" smtClean="0"/>
              <a:t>§ 2. Uprawnienie powyższe nie przysługuje małżonkowi, jeżeli wspólne pożycie małżonków ustało za życia spadkodawcy.</a:t>
            </a:r>
          </a:p>
          <a:p>
            <a:pPr eaLnBrk="1" fontAlgn="auto" hangingPunct="1">
              <a:spcBef>
                <a:spcPts val="0"/>
              </a:spcBef>
              <a:spcAft>
                <a:spcPts val="0"/>
              </a:spcAft>
              <a:defRPr/>
            </a:pPr>
            <a:r>
              <a:rPr lang="pl-PL" b="1" dirty="0" smtClean="0"/>
              <a:t>Art. 940 </a:t>
            </a:r>
            <a:r>
              <a:rPr lang="pl-PL" dirty="0" smtClean="0"/>
              <a:t>§ 1 Małżonek jest wyłączony od dziedziczenia, jeżeli spadkodawca wystąpił o orzeczenie rozwodu lub separacji z jego winy, a żądanie to było uzasadnione.</a:t>
            </a:r>
          </a:p>
          <a:p>
            <a:pPr eaLnBrk="1" fontAlgn="auto" hangingPunct="1">
              <a:spcBef>
                <a:spcPts val="0"/>
              </a:spcBef>
              <a:spcAft>
                <a:spcPts val="0"/>
              </a:spcAft>
              <a:defRPr/>
            </a:pPr>
            <a:r>
              <a:rPr lang="pl-PL" dirty="0" smtClean="0"/>
              <a:t>§ 2. Wyłączenie małżonka od dziedziczenia następuje na mocy orzeczenia sądu. Wyłączenia może żądać każdy z pozostałych spadkobierców ustawowych powołanych do dziedziczenia w zbiegu z małżonkiem; termin do wytoczenia powództwa wynosi sześć miesięcy od dnia, w którym spadkobierca dowiedział się o otwarciu spadku, nie więcej jednak niż jeden rok od otwarcia spadku.</a:t>
            </a:r>
          </a:p>
          <a:p>
            <a:pPr eaLnBrk="1" fontAlgn="auto" hangingPunct="1">
              <a:spcBef>
                <a:spcPts val="0"/>
              </a:spcBef>
              <a:spcAft>
                <a:spcPts val="0"/>
              </a:spcAft>
              <a:defRPr/>
            </a:pPr>
            <a:endParaRPr lang="pl-PL" dirty="0"/>
          </a:p>
        </p:txBody>
      </p:sp>
      <p:sp>
        <p:nvSpPr>
          <p:cNvPr id="73732" name="Symbol zastępczy numeru slajdu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B97FBBA-0898-45C9-AC34-BBC86B63FF25}" type="slidenum">
              <a:rPr lang="pl-PL"/>
              <a:pPr fontAlgn="base">
                <a:spcBef>
                  <a:spcPct val="0"/>
                </a:spcBef>
                <a:spcAft>
                  <a:spcPct val="0"/>
                </a:spcAft>
                <a:defRPr/>
              </a:pPr>
              <a:t>17</a:t>
            </a:fld>
            <a:endParaRPr lang="pl-PL"/>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ymbol zastępczy obrazu slajdu 1"/>
          <p:cNvSpPr>
            <a:spLocks noGrp="1" noRot="1" noChangeAspect="1" noTextEdit="1"/>
          </p:cNvSpPr>
          <p:nvPr>
            <p:ph type="sldImg"/>
          </p:nvPr>
        </p:nvSpPr>
        <p:spPr bwMode="auto">
          <a:noFill/>
          <a:ln>
            <a:solidFill>
              <a:srgbClr val="000000"/>
            </a:solidFill>
            <a:miter lim="800000"/>
            <a:headEnd/>
            <a:tailEnd/>
          </a:ln>
        </p:spPr>
      </p:sp>
      <p:sp>
        <p:nvSpPr>
          <p:cNvPr id="61443" name="Symbol zastępczy notatek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l-PL" smtClean="0"/>
          </a:p>
        </p:txBody>
      </p:sp>
      <p:sp>
        <p:nvSpPr>
          <p:cNvPr id="74756" name="Symbol zastępczy numeru slajdu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0CC1992-F600-4144-A3E7-F70A0FB76286}" type="slidenum">
              <a:rPr lang="pl-PL"/>
              <a:pPr fontAlgn="base">
                <a:spcBef>
                  <a:spcPct val="0"/>
                </a:spcBef>
                <a:spcAft>
                  <a:spcPct val="0"/>
                </a:spcAft>
                <a:defRPr/>
              </a:pPr>
              <a:t>19</a:t>
            </a:fld>
            <a:endParaRPr lang="pl-P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smtClean="0"/>
              <a:t>Kliknij, aby edytować styl</a:t>
            </a:r>
            <a:endParaRPr lang="pl-PL"/>
          </a:p>
        </p:txBody>
      </p:sp>
      <p:sp>
        <p:nvSpPr>
          <p:cNvPr id="3" name="Podtytu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smtClean="0"/>
              <a:t>Kliknij, aby edytować styl wzorca podtytułu</a:t>
            </a:r>
            <a:endParaRPr lang="pl-PL"/>
          </a:p>
        </p:txBody>
      </p:sp>
      <p:sp>
        <p:nvSpPr>
          <p:cNvPr id="4" name="Symbol zastępczy daty 3"/>
          <p:cNvSpPr>
            <a:spLocks noGrp="1"/>
          </p:cNvSpPr>
          <p:nvPr>
            <p:ph type="dt" sz="half" idx="10"/>
          </p:nvPr>
        </p:nvSpPr>
        <p:spPr/>
        <p:txBody>
          <a:bodyPr/>
          <a:lstStyle/>
          <a:p>
            <a:fld id="{A7A6AE23-BD51-49D3-A018-98F3F7CF3429}" type="datetimeFigureOut">
              <a:rPr lang="pl-PL" smtClean="0"/>
              <a:pPr/>
              <a:t>2012-11-30</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0F21BEC2-E754-48B4-B455-42E7DAC7996D}" type="slidenum">
              <a:rPr lang="pl-PL" smtClean="0"/>
              <a:pPr/>
              <a:t>‹#›</a:t>
            </a:fld>
            <a:endParaRPr lang="pl-P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tytułu pionowego 2"/>
          <p:cNvSpPr>
            <a:spLocks noGrp="1"/>
          </p:cNvSpPr>
          <p:nvPr>
            <p:ph type="body" orient="vert" idx="1"/>
          </p:nvPr>
        </p:nvSpPr>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A7A6AE23-BD51-49D3-A018-98F3F7CF3429}" type="datetimeFigureOut">
              <a:rPr lang="pl-PL" smtClean="0"/>
              <a:pPr/>
              <a:t>2012-11-30</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0F21BEC2-E754-48B4-B455-42E7DAC7996D}" type="slidenum">
              <a:rPr lang="pl-PL" smtClean="0"/>
              <a:pPr/>
              <a:t>‹#›</a:t>
            </a:fld>
            <a:endParaRPr lang="pl-P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38"/>
            <a:ext cx="2057400" cy="5851525"/>
          </a:xfrm>
        </p:spPr>
        <p:txBody>
          <a:bodyPr vert="eaVert"/>
          <a:lstStyle/>
          <a:p>
            <a:r>
              <a:rPr lang="pl-PL" smtClean="0"/>
              <a:t>Kliknij, aby edytować styl</a:t>
            </a:r>
            <a:endParaRPr lang="pl-PL"/>
          </a:p>
        </p:txBody>
      </p:sp>
      <p:sp>
        <p:nvSpPr>
          <p:cNvPr id="3" name="Symbol zastępczy tytułu pionowego 2"/>
          <p:cNvSpPr>
            <a:spLocks noGrp="1"/>
          </p:cNvSpPr>
          <p:nvPr>
            <p:ph type="body" orient="vert" idx="1"/>
          </p:nvPr>
        </p:nvSpPr>
        <p:spPr>
          <a:xfrm>
            <a:off x="457200" y="274638"/>
            <a:ext cx="6019800" cy="5851525"/>
          </a:xfr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A7A6AE23-BD51-49D3-A018-98F3F7CF3429}" type="datetimeFigureOut">
              <a:rPr lang="pl-PL" smtClean="0"/>
              <a:pPr/>
              <a:t>2012-11-30</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0F21BEC2-E754-48B4-B455-42E7DAC7996D}" type="slidenum">
              <a:rPr lang="pl-PL" smtClean="0"/>
              <a:pPr/>
              <a:t>‹#›</a:t>
            </a:fld>
            <a:endParaRPr lang="pl-P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A7A6AE23-BD51-49D3-A018-98F3F7CF3429}" type="datetimeFigureOut">
              <a:rPr lang="pl-PL" smtClean="0"/>
              <a:pPr/>
              <a:t>2012-11-30</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0F21BEC2-E754-48B4-B455-42E7DAC7996D}" type="slidenum">
              <a:rPr lang="pl-PL" smtClean="0"/>
              <a:pPr/>
              <a:t>‹#›</a:t>
            </a:fld>
            <a:endParaRPr lang="pl-P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smtClean="0"/>
              <a:t>Kliknij, aby edytować styl</a:t>
            </a:r>
            <a:endParaRPr lang="pl-PL"/>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smtClean="0"/>
              <a:t>Kliknij, aby edytować style wzorca tekstu</a:t>
            </a:r>
          </a:p>
        </p:txBody>
      </p:sp>
      <p:sp>
        <p:nvSpPr>
          <p:cNvPr id="4" name="Symbol zastępczy daty 3"/>
          <p:cNvSpPr>
            <a:spLocks noGrp="1"/>
          </p:cNvSpPr>
          <p:nvPr>
            <p:ph type="dt" sz="half" idx="10"/>
          </p:nvPr>
        </p:nvSpPr>
        <p:spPr/>
        <p:txBody>
          <a:bodyPr/>
          <a:lstStyle/>
          <a:p>
            <a:fld id="{A7A6AE23-BD51-49D3-A018-98F3F7CF3429}" type="datetimeFigureOut">
              <a:rPr lang="pl-PL" smtClean="0"/>
              <a:pPr/>
              <a:t>2012-11-30</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0F21BEC2-E754-48B4-B455-42E7DAC7996D}" type="slidenum">
              <a:rPr lang="pl-PL" smtClean="0"/>
              <a:pPr/>
              <a:t>‹#›</a:t>
            </a:fld>
            <a:endParaRPr lang="pl-P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daty 4"/>
          <p:cNvSpPr>
            <a:spLocks noGrp="1"/>
          </p:cNvSpPr>
          <p:nvPr>
            <p:ph type="dt" sz="half" idx="10"/>
          </p:nvPr>
        </p:nvSpPr>
        <p:spPr/>
        <p:txBody>
          <a:bodyPr/>
          <a:lstStyle/>
          <a:p>
            <a:fld id="{A7A6AE23-BD51-49D3-A018-98F3F7CF3429}" type="datetimeFigureOut">
              <a:rPr lang="pl-PL" smtClean="0"/>
              <a:pPr/>
              <a:t>2012-11-30</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0F21BEC2-E754-48B4-B455-42E7DAC7996D}" type="slidenum">
              <a:rPr lang="pl-PL" smtClean="0"/>
              <a:pPr/>
              <a:t>‹#›</a:t>
            </a:fld>
            <a:endParaRPr lang="pl-P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a:lvl1pPr>
          </a:lstStyle>
          <a:p>
            <a:r>
              <a:rPr lang="pl-PL" smtClean="0"/>
              <a:t>Kliknij, aby edytować styl</a:t>
            </a:r>
            <a:endParaRPr lang="pl-PL"/>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7" name="Symbol zastępczy daty 6"/>
          <p:cNvSpPr>
            <a:spLocks noGrp="1"/>
          </p:cNvSpPr>
          <p:nvPr>
            <p:ph type="dt" sz="half" idx="10"/>
          </p:nvPr>
        </p:nvSpPr>
        <p:spPr/>
        <p:txBody>
          <a:bodyPr/>
          <a:lstStyle/>
          <a:p>
            <a:fld id="{A7A6AE23-BD51-49D3-A018-98F3F7CF3429}" type="datetimeFigureOut">
              <a:rPr lang="pl-PL" smtClean="0"/>
              <a:pPr/>
              <a:t>2012-11-30</a:t>
            </a:fld>
            <a:endParaRPr lang="pl-PL"/>
          </a:p>
        </p:txBody>
      </p:sp>
      <p:sp>
        <p:nvSpPr>
          <p:cNvPr id="8" name="Symbol zastępczy stopki 7"/>
          <p:cNvSpPr>
            <a:spLocks noGrp="1"/>
          </p:cNvSpPr>
          <p:nvPr>
            <p:ph type="ftr" sz="quarter" idx="11"/>
          </p:nvPr>
        </p:nvSpPr>
        <p:spPr/>
        <p:txBody>
          <a:bodyPr/>
          <a:lstStyle/>
          <a:p>
            <a:endParaRPr lang="pl-PL"/>
          </a:p>
        </p:txBody>
      </p:sp>
      <p:sp>
        <p:nvSpPr>
          <p:cNvPr id="9" name="Symbol zastępczy numeru slajdu 8"/>
          <p:cNvSpPr>
            <a:spLocks noGrp="1"/>
          </p:cNvSpPr>
          <p:nvPr>
            <p:ph type="sldNum" sz="quarter" idx="12"/>
          </p:nvPr>
        </p:nvSpPr>
        <p:spPr/>
        <p:txBody>
          <a:bodyPr/>
          <a:lstStyle/>
          <a:p>
            <a:fld id="{0F21BEC2-E754-48B4-B455-42E7DAC7996D}" type="slidenum">
              <a:rPr lang="pl-PL" smtClean="0"/>
              <a:pPr/>
              <a:t>‹#›</a:t>
            </a:fld>
            <a:endParaRPr lang="pl-P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daty 2"/>
          <p:cNvSpPr>
            <a:spLocks noGrp="1"/>
          </p:cNvSpPr>
          <p:nvPr>
            <p:ph type="dt" sz="half" idx="10"/>
          </p:nvPr>
        </p:nvSpPr>
        <p:spPr/>
        <p:txBody>
          <a:bodyPr/>
          <a:lstStyle/>
          <a:p>
            <a:fld id="{A7A6AE23-BD51-49D3-A018-98F3F7CF3429}" type="datetimeFigureOut">
              <a:rPr lang="pl-PL" smtClean="0"/>
              <a:pPr/>
              <a:t>2012-11-30</a:t>
            </a:fld>
            <a:endParaRPr lang="pl-PL"/>
          </a:p>
        </p:txBody>
      </p:sp>
      <p:sp>
        <p:nvSpPr>
          <p:cNvPr id="4" name="Symbol zastępczy stopki 3"/>
          <p:cNvSpPr>
            <a:spLocks noGrp="1"/>
          </p:cNvSpPr>
          <p:nvPr>
            <p:ph type="ftr" sz="quarter" idx="11"/>
          </p:nvPr>
        </p:nvSpPr>
        <p:spPr/>
        <p:txBody>
          <a:bodyPr/>
          <a:lstStyle/>
          <a:p>
            <a:endParaRPr lang="pl-PL"/>
          </a:p>
        </p:txBody>
      </p:sp>
      <p:sp>
        <p:nvSpPr>
          <p:cNvPr id="5" name="Symbol zastępczy numeru slajdu 4"/>
          <p:cNvSpPr>
            <a:spLocks noGrp="1"/>
          </p:cNvSpPr>
          <p:nvPr>
            <p:ph type="sldNum" sz="quarter" idx="12"/>
          </p:nvPr>
        </p:nvSpPr>
        <p:spPr/>
        <p:txBody>
          <a:bodyPr/>
          <a:lstStyle/>
          <a:p>
            <a:fld id="{0F21BEC2-E754-48B4-B455-42E7DAC7996D}" type="slidenum">
              <a:rPr lang="pl-PL" smtClean="0"/>
              <a:pPr/>
              <a:t>‹#›</a:t>
            </a:fld>
            <a:endParaRPr lang="pl-P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fld id="{A7A6AE23-BD51-49D3-A018-98F3F7CF3429}" type="datetimeFigureOut">
              <a:rPr lang="pl-PL" smtClean="0"/>
              <a:pPr/>
              <a:t>2012-11-30</a:t>
            </a:fld>
            <a:endParaRPr lang="pl-PL"/>
          </a:p>
        </p:txBody>
      </p:sp>
      <p:sp>
        <p:nvSpPr>
          <p:cNvPr id="3" name="Symbol zastępczy stopki 2"/>
          <p:cNvSpPr>
            <a:spLocks noGrp="1"/>
          </p:cNvSpPr>
          <p:nvPr>
            <p:ph type="ftr" sz="quarter" idx="11"/>
          </p:nvPr>
        </p:nvSpPr>
        <p:spPr/>
        <p:txBody>
          <a:bodyPr/>
          <a:lstStyle/>
          <a:p>
            <a:endParaRPr lang="pl-PL"/>
          </a:p>
        </p:txBody>
      </p:sp>
      <p:sp>
        <p:nvSpPr>
          <p:cNvPr id="4" name="Symbol zastępczy numeru slajdu 3"/>
          <p:cNvSpPr>
            <a:spLocks noGrp="1"/>
          </p:cNvSpPr>
          <p:nvPr>
            <p:ph type="sldNum" sz="quarter" idx="12"/>
          </p:nvPr>
        </p:nvSpPr>
        <p:spPr/>
        <p:txBody>
          <a:bodyPr/>
          <a:lstStyle/>
          <a:p>
            <a:fld id="{0F21BEC2-E754-48B4-B455-42E7DAC7996D}" type="slidenum">
              <a:rPr lang="pl-PL" smtClean="0"/>
              <a:pPr/>
              <a:t>‹#›</a:t>
            </a:fld>
            <a:endParaRPr lang="pl-P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pl-PL" smtClean="0"/>
              <a:t>Kliknij, aby edytować styl</a:t>
            </a:r>
            <a:endParaRPr lang="pl-PL"/>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p>
            <a:fld id="{A7A6AE23-BD51-49D3-A018-98F3F7CF3429}" type="datetimeFigureOut">
              <a:rPr lang="pl-PL" smtClean="0"/>
              <a:pPr/>
              <a:t>2012-11-30</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0F21BEC2-E754-48B4-B455-42E7DAC7996D}" type="slidenum">
              <a:rPr lang="pl-PL" smtClean="0"/>
              <a:pPr/>
              <a:t>‹#›</a:t>
            </a:fld>
            <a:endParaRPr lang="pl-P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smtClean="0"/>
              <a:t>Kliknij, aby edytować styl</a:t>
            </a:r>
            <a:endParaRPr lang="pl-PL"/>
          </a:p>
        </p:txBody>
      </p:sp>
      <p:sp>
        <p:nvSpPr>
          <p:cNvPr id="3" name="Symbol zastępczy obraz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p>
            <a:fld id="{A7A6AE23-BD51-49D3-A018-98F3F7CF3429}" type="datetimeFigureOut">
              <a:rPr lang="pl-PL" smtClean="0"/>
              <a:pPr/>
              <a:t>2012-11-30</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0F21BEC2-E754-48B4-B455-42E7DAC7996D}" type="slidenum">
              <a:rPr lang="pl-PL" smtClean="0"/>
              <a:pPr/>
              <a:t>‹#›</a:t>
            </a:fld>
            <a:endParaRPr lang="pl-P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l-PL" smtClean="0"/>
              <a:t>Kliknij, aby edytować styl</a:t>
            </a:r>
            <a:endParaRPr lang="pl-PL"/>
          </a:p>
        </p:txBody>
      </p:sp>
      <p:sp>
        <p:nvSpPr>
          <p:cNvPr id="3" name="Symbol zastępczy tekst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A6AE23-BD51-49D3-A018-98F3F7CF3429}" type="datetimeFigureOut">
              <a:rPr lang="pl-PL" smtClean="0"/>
              <a:pPr/>
              <a:t>2012-11-30</a:t>
            </a:fld>
            <a:endParaRPr lang="pl-PL"/>
          </a:p>
        </p:txBody>
      </p:sp>
      <p:sp>
        <p:nvSpPr>
          <p:cNvPr id="5" name="Symbol zastępczy stopki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21BEC2-E754-48B4-B455-42E7DAC7996D}" type="slidenum">
              <a:rPr lang="pl-PL" smtClean="0"/>
              <a:pPr/>
              <a:t>‹#›</a:t>
            </a:fld>
            <a:endParaRPr lang="pl-P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ytuł 1"/>
          <p:cNvSpPr>
            <a:spLocks noGrp="1"/>
          </p:cNvSpPr>
          <p:nvPr>
            <p:ph type="title"/>
          </p:nvPr>
        </p:nvSpPr>
        <p:spPr>
          <a:xfrm>
            <a:off x="0" y="0"/>
            <a:ext cx="9144000" cy="1417638"/>
          </a:xfrm>
          <a:solidFill>
            <a:schemeClr val="accent1"/>
          </a:solidFill>
        </p:spPr>
        <p:txBody>
          <a:bodyPr/>
          <a:lstStyle/>
          <a:p>
            <a:pPr eaLnBrk="1" hangingPunct="1"/>
            <a:endParaRPr lang="pl-PL" sz="4000" b="1" dirty="0" smtClean="0">
              <a:solidFill>
                <a:srgbClr val="C00000"/>
              </a:solidFill>
            </a:endParaRPr>
          </a:p>
        </p:txBody>
      </p:sp>
      <p:sp>
        <p:nvSpPr>
          <p:cNvPr id="2051" name="Symbol zastępczy zawartości 2"/>
          <p:cNvSpPr>
            <a:spLocks noGrp="1"/>
          </p:cNvSpPr>
          <p:nvPr>
            <p:ph idx="1"/>
          </p:nvPr>
        </p:nvSpPr>
        <p:spPr>
          <a:xfrm>
            <a:off x="0" y="1412875"/>
            <a:ext cx="9144000" cy="5445125"/>
          </a:xfrm>
          <a:solidFill>
            <a:schemeClr val="accent1"/>
          </a:solidFill>
        </p:spPr>
        <p:txBody>
          <a:bodyPr>
            <a:normAutofit/>
          </a:bodyPr>
          <a:lstStyle/>
          <a:p>
            <a:pPr eaLnBrk="1" hangingPunct="1"/>
            <a:endParaRPr lang="pl-PL" sz="2400" b="1" dirty="0" smtClean="0">
              <a:solidFill>
                <a:schemeClr val="bg1"/>
              </a:solidFill>
            </a:endParaRPr>
          </a:p>
          <a:p>
            <a:pPr algn="ctr">
              <a:buNone/>
            </a:pPr>
            <a:r>
              <a:rPr lang="pl-PL" sz="4300" b="1" dirty="0" smtClean="0">
                <a:solidFill>
                  <a:srgbClr val="C00000"/>
                </a:solidFill>
              </a:rPr>
              <a:t>Prawo spadkowe</a:t>
            </a:r>
            <a:endParaRPr lang="pl-PL" sz="4300" b="1" dirty="0" smtClean="0">
              <a:solidFill>
                <a:schemeClr val="bg1"/>
              </a:solidFill>
            </a:endParaRPr>
          </a:p>
          <a:p>
            <a:pPr algn="ctr" eaLnBrk="1" hangingPunct="1">
              <a:buNone/>
            </a:pPr>
            <a:r>
              <a:rPr lang="pl-PL" sz="1400" dirty="0" smtClean="0">
                <a:solidFill>
                  <a:schemeClr val="bg1">
                    <a:lumMod val="95000"/>
                  </a:schemeClr>
                </a:solidFill>
              </a:rPr>
              <a:t>Agnieszka Świderek</a:t>
            </a:r>
          </a:p>
          <a:p>
            <a:pPr eaLnBrk="1" hangingPunct="1"/>
            <a:endParaRPr lang="pl-PL" sz="2400" b="1" dirty="0" smtClean="0">
              <a:solidFill>
                <a:schemeClr val="bg1"/>
              </a:solidFill>
            </a:endParaRPr>
          </a:p>
          <a:p>
            <a:pPr algn="ctr" eaLnBrk="1" hangingPunct="1">
              <a:buFont typeface="Arial" charset="0"/>
              <a:buNone/>
            </a:pPr>
            <a:endParaRPr lang="pl-PL" sz="2000" b="1" dirty="0" smtClean="0">
              <a:solidFill>
                <a:schemeClr val="bg1"/>
              </a:solidFill>
            </a:endParaRPr>
          </a:p>
          <a:p>
            <a:pPr>
              <a:buNone/>
            </a:pPr>
            <a:endParaRPr lang="pl-PL" sz="2400" dirty="0" smtClean="0"/>
          </a:p>
          <a:p>
            <a:pPr>
              <a:buNone/>
            </a:pPr>
            <a:endParaRPr lang="pl-PL" sz="2400" dirty="0" smtClean="0"/>
          </a:p>
          <a:p>
            <a:pPr>
              <a:buNone/>
            </a:pPr>
            <a:r>
              <a:rPr lang="pl-PL" sz="2400" dirty="0" smtClean="0"/>
              <a:t/>
            </a:r>
            <a:br>
              <a:rPr lang="pl-PL" sz="2400" dirty="0" smtClean="0"/>
            </a:br>
            <a:endParaRPr lang="pl-PL" sz="2400" dirty="0" smtClean="0"/>
          </a:p>
          <a:p>
            <a:pPr algn="ctr">
              <a:buNone/>
            </a:pPr>
            <a:r>
              <a:rPr lang="pl-PL" sz="1600" dirty="0" smtClean="0">
                <a:solidFill>
                  <a:schemeClr val="bg1"/>
                </a:solidFill>
              </a:rPr>
              <a:t>Materiały szkoleniowe projektu realizowanego przez Ośrodek Rozwoju Edukacji</a:t>
            </a:r>
            <a:br>
              <a:rPr lang="pl-PL" sz="1600" dirty="0" smtClean="0">
                <a:solidFill>
                  <a:schemeClr val="bg1"/>
                </a:solidFill>
              </a:rPr>
            </a:br>
            <a:r>
              <a:rPr lang="pl-PL" sz="1600" b="1" i="1" dirty="0" smtClean="0">
                <a:solidFill>
                  <a:schemeClr val="bg1"/>
                </a:solidFill>
              </a:rPr>
              <a:t>Edukacja prawna w podstawie programowej</a:t>
            </a:r>
            <a:endParaRPr lang="pl-PL" sz="1600" b="1" dirty="0" smtClean="0">
              <a:solidFill>
                <a:schemeClr val="bg1"/>
              </a:solidFill>
            </a:endParaRPr>
          </a:p>
          <a:p>
            <a:pPr algn="ctr" eaLnBrk="1" hangingPunct="1">
              <a:buFont typeface="Arial" charset="0"/>
              <a:buNone/>
            </a:pPr>
            <a:endParaRPr lang="pl-PL" sz="2400" b="1" dirty="0" smtClean="0">
              <a:solidFill>
                <a:schemeClr val="bg1"/>
              </a:solidFill>
            </a:endParaRPr>
          </a:p>
          <a:p>
            <a:pPr algn="ctr" eaLnBrk="1" hangingPunct="1">
              <a:buFont typeface="Arial" charset="0"/>
              <a:buNone/>
            </a:pPr>
            <a:r>
              <a:rPr lang="pl-PL" sz="1200" dirty="0" smtClean="0">
                <a:solidFill>
                  <a:schemeClr val="bg1"/>
                </a:solidFill>
              </a:rPr>
              <a:t>Sulejówek, 2012 r.</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accent1">
              <a:lumMod val="20000"/>
              <a:lumOff val="80000"/>
            </a:schemeClr>
          </a:solidFill>
        </p:spPr>
        <p:txBody>
          <a:bodyPr rtlCol="0">
            <a:normAutofit/>
          </a:bodyPr>
          <a:lstStyle/>
          <a:p>
            <a:pPr algn="l" eaLnBrk="1" fontAlgn="auto" hangingPunct="1">
              <a:spcAft>
                <a:spcPts val="0"/>
              </a:spcAft>
              <a:defRPr/>
            </a:pPr>
            <a:r>
              <a:rPr lang="pl-PL" sz="2000" b="1" dirty="0" smtClean="0">
                <a:solidFill>
                  <a:schemeClr val="accent1">
                    <a:lumMod val="75000"/>
                  </a:schemeClr>
                </a:solidFill>
              </a:rPr>
              <a:t>Dziedziczenie ustawowe  I</a:t>
            </a:r>
            <a:endParaRPr lang="pl-PL" sz="2000" dirty="0">
              <a:solidFill>
                <a:schemeClr val="accent1">
                  <a:lumMod val="75000"/>
                </a:schemeClr>
              </a:solidFill>
            </a:endParaRPr>
          </a:p>
        </p:txBody>
      </p:sp>
      <p:sp>
        <p:nvSpPr>
          <p:cNvPr id="3" name="Symbol zastępczy zawartości 2"/>
          <p:cNvSpPr>
            <a:spLocks noGrp="1"/>
          </p:cNvSpPr>
          <p:nvPr>
            <p:ph idx="1"/>
          </p:nvPr>
        </p:nvSpPr>
        <p:spPr>
          <a:xfrm>
            <a:off x="179388" y="1600200"/>
            <a:ext cx="8785225" cy="5068888"/>
          </a:xfrm>
        </p:spPr>
        <p:txBody>
          <a:bodyPr rtlCol="0">
            <a:normAutofit/>
          </a:bodyPr>
          <a:lstStyle/>
          <a:p>
            <a:pPr algn="ctr" eaLnBrk="1" fontAlgn="auto" hangingPunct="1">
              <a:spcAft>
                <a:spcPts val="0"/>
              </a:spcAft>
              <a:buFont typeface="Arial" pitchFamily="34" charset="0"/>
              <a:buNone/>
              <a:defRPr/>
            </a:pPr>
            <a:r>
              <a:rPr lang="pl-PL" dirty="0" smtClean="0"/>
              <a:t>	</a:t>
            </a:r>
            <a:r>
              <a:rPr lang="pl-PL" sz="2000" b="1" dirty="0" smtClean="0">
                <a:solidFill>
                  <a:schemeClr val="accent1">
                    <a:lumMod val="75000"/>
                  </a:schemeClr>
                </a:solidFill>
              </a:rPr>
              <a:t>Polikarp zmarł 1 listopada 2012 r. Był żonaty i miał dwie córki. Żyją jego rodzice i brat. Polikarp nie sporządził testamentu.</a:t>
            </a:r>
          </a:p>
          <a:p>
            <a:pPr eaLnBrk="1" fontAlgn="auto" hangingPunct="1">
              <a:spcAft>
                <a:spcPts val="0"/>
              </a:spcAft>
              <a:buFont typeface="Arial" pitchFamily="34" charset="0"/>
              <a:buNone/>
              <a:defRPr/>
            </a:pPr>
            <a:r>
              <a:rPr lang="pl-PL" sz="1200" b="1" dirty="0" smtClean="0">
                <a:solidFill>
                  <a:srgbClr val="00B050"/>
                </a:solidFill>
              </a:rPr>
              <a:t>	</a:t>
            </a:r>
          </a:p>
          <a:p>
            <a:pPr algn="ctr" eaLnBrk="1" fontAlgn="auto" hangingPunct="1">
              <a:spcAft>
                <a:spcPts val="0"/>
              </a:spcAft>
              <a:buFont typeface="Arial" pitchFamily="34" charset="0"/>
              <a:buNone/>
              <a:defRPr/>
            </a:pPr>
            <a:r>
              <a:rPr lang="pl-PL" sz="2000" b="1" dirty="0" smtClean="0">
                <a:solidFill>
                  <a:schemeClr val="accent1">
                    <a:lumMod val="75000"/>
                  </a:schemeClr>
                </a:solidFill>
              </a:rPr>
              <a:t>Kto dziedziczy po Polikarpie?</a:t>
            </a:r>
          </a:p>
          <a:p>
            <a:pPr algn="ctr" eaLnBrk="1" fontAlgn="auto" hangingPunct="1">
              <a:spcAft>
                <a:spcPts val="0"/>
              </a:spcAft>
              <a:buFont typeface="Arial" pitchFamily="34" charset="0"/>
              <a:buNone/>
              <a:defRPr/>
            </a:pPr>
            <a:endParaRPr lang="pl-PL" sz="2000" b="1" dirty="0" smtClean="0">
              <a:solidFill>
                <a:srgbClr val="C00000"/>
              </a:solidFill>
            </a:endParaRPr>
          </a:p>
          <a:p>
            <a:pPr algn="ctr" eaLnBrk="1" fontAlgn="auto" hangingPunct="1">
              <a:spcAft>
                <a:spcPts val="0"/>
              </a:spcAft>
              <a:buFont typeface="Arial" pitchFamily="34" charset="0"/>
              <a:buNone/>
              <a:defRPr/>
            </a:pPr>
            <a:r>
              <a:rPr lang="pl-PL" sz="2000" b="1" dirty="0" smtClean="0">
                <a:solidFill>
                  <a:srgbClr val="C00000"/>
                </a:solidFill>
              </a:rPr>
              <a:t>art. 931 § 1 Kodeksu cywilnego</a:t>
            </a:r>
            <a:endParaRPr lang="pl-PL" sz="1000" dirty="0" smtClean="0">
              <a:solidFill>
                <a:srgbClr val="C00000"/>
              </a:solidFill>
            </a:endParaRPr>
          </a:p>
          <a:p>
            <a:pPr indent="0" algn="just" eaLnBrk="1" fontAlgn="auto" hangingPunct="1">
              <a:spcAft>
                <a:spcPts val="0"/>
              </a:spcAft>
              <a:buFont typeface="Arial" pitchFamily="34" charset="0"/>
              <a:buNone/>
              <a:defRPr/>
            </a:pPr>
            <a:r>
              <a:rPr lang="pl-PL" sz="1800" dirty="0" smtClean="0">
                <a:solidFill>
                  <a:srgbClr val="C00000"/>
                </a:solidFill>
              </a:rPr>
              <a:t>W pierwszej kolejności powołane są z ustawy do spadku </a:t>
            </a:r>
            <a:r>
              <a:rPr lang="pl-PL" sz="1800" b="1" dirty="0" smtClean="0">
                <a:solidFill>
                  <a:srgbClr val="C00000"/>
                </a:solidFill>
              </a:rPr>
              <a:t>dzieci spadkodawcy oraz jego małżonek</a:t>
            </a:r>
            <a:r>
              <a:rPr lang="pl-PL" sz="1800" dirty="0" smtClean="0">
                <a:solidFill>
                  <a:srgbClr val="C00000"/>
                </a:solidFill>
              </a:rPr>
              <a:t>; dziedziczą oni w częściach równych. Jednakże część przypadająca małżonkowi nie może być mniejsza niż jedna czwarta całości spadku.</a:t>
            </a:r>
          </a:p>
          <a:p>
            <a:pPr algn="ctr" eaLnBrk="1" fontAlgn="auto" hangingPunct="1">
              <a:spcAft>
                <a:spcPts val="0"/>
              </a:spcAft>
              <a:buFont typeface="Arial" pitchFamily="34" charset="0"/>
              <a:buNone/>
              <a:defRPr/>
            </a:pPr>
            <a:endParaRPr lang="pl-PL" sz="2000" b="1" dirty="0" smtClean="0">
              <a:solidFill>
                <a:srgbClr val="C00000"/>
              </a:solidFill>
            </a:endParaRPr>
          </a:p>
          <a:p>
            <a:pPr algn="ctr" eaLnBrk="1" fontAlgn="auto" hangingPunct="1">
              <a:spcAft>
                <a:spcPts val="0"/>
              </a:spcAft>
              <a:buFont typeface="Arial" pitchFamily="34" charset="0"/>
              <a:buNone/>
              <a:defRPr/>
            </a:pPr>
            <a:endParaRPr lang="pl-PL" sz="2000" b="1" dirty="0" smtClean="0">
              <a:solidFill>
                <a:srgbClr val="C00000"/>
              </a:solidFill>
            </a:endParaRPr>
          </a:p>
          <a:p>
            <a:pPr algn="ctr" eaLnBrk="1" fontAlgn="auto" hangingPunct="1">
              <a:spcAft>
                <a:spcPts val="0"/>
              </a:spcAft>
              <a:buFont typeface="Arial" pitchFamily="34" charset="0"/>
              <a:buNone/>
              <a:defRPr/>
            </a:pPr>
            <a:r>
              <a:rPr lang="pl-PL" sz="2000" b="1" dirty="0" smtClean="0">
                <a:solidFill>
                  <a:schemeClr val="accent1">
                    <a:lumMod val="75000"/>
                  </a:schemeClr>
                </a:solidFill>
              </a:rPr>
              <a:t>Dziedziczą córki i żona.</a:t>
            </a:r>
            <a:endParaRPr lang="pl-PL" sz="2000" b="1" dirty="0">
              <a:solidFill>
                <a:schemeClr val="accent1">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accent1">
              <a:lumMod val="20000"/>
              <a:lumOff val="80000"/>
            </a:schemeClr>
          </a:solidFill>
        </p:spPr>
        <p:txBody>
          <a:bodyPr rtlCol="0">
            <a:normAutofit/>
          </a:bodyPr>
          <a:lstStyle/>
          <a:p>
            <a:pPr algn="l" eaLnBrk="1" fontAlgn="auto" hangingPunct="1">
              <a:spcAft>
                <a:spcPts val="0"/>
              </a:spcAft>
              <a:defRPr/>
            </a:pPr>
            <a:r>
              <a:rPr lang="pl-PL" sz="2000" b="1" dirty="0" smtClean="0">
                <a:solidFill>
                  <a:schemeClr val="accent1">
                    <a:lumMod val="75000"/>
                  </a:schemeClr>
                </a:solidFill>
              </a:rPr>
              <a:t>Dziedziczenie ustawowe  II</a:t>
            </a:r>
            <a:endParaRPr lang="pl-PL" sz="2000" dirty="0"/>
          </a:p>
        </p:txBody>
      </p:sp>
      <p:sp>
        <p:nvSpPr>
          <p:cNvPr id="3" name="Symbol zastępczy zawartości 2"/>
          <p:cNvSpPr>
            <a:spLocks noGrp="1"/>
          </p:cNvSpPr>
          <p:nvPr>
            <p:ph idx="1"/>
          </p:nvPr>
        </p:nvSpPr>
        <p:spPr/>
        <p:txBody>
          <a:bodyPr rtlCol="0">
            <a:normAutofit/>
          </a:bodyPr>
          <a:lstStyle/>
          <a:p>
            <a:pPr algn="ctr" eaLnBrk="1" fontAlgn="auto" hangingPunct="1">
              <a:spcAft>
                <a:spcPts val="0"/>
              </a:spcAft>
              <a:buFont typeface="Arial" pitchFamily="34" charset="0"/>
              <a:buNone/>
              <a:defRPr/>
            </a:pPr>
            <a:r>
              <a:rPr lang="pl-PL" sz="2000" b="1" dirty="0" smtClean="0">
                <a:solidFill>
                  <a:schemeClr val="accent1">
                    <a:lumMod val="75000"/>
                  </a:schemeClr>
                </a:solidFill>
              </a:rPr>
              <a:t>Honorata zmarła, nie pozostawiając po sobie testamentu.</a:t>
            </a:r>
            <a:br>
              <a:rPr lang="pl-PL" sz="2000" b="1" dirty="0" smtClean="0">
                <a:solidFill>
                  <a:schemeClr val="accent1">
                    <a:lumMod val="75000"/>
                  </a:schemeClr>
                </a:solidFill>
              </a:rPr>
            </a:br>
            <a:r>
              <a:rPr lang="pl-PL" sz="2000" b="1" dirty="0" smtClean="0">
                <a:solidFill>
                  <a:schemeClr val="accent1">
                    <a:lumMod val="75000"/>
                  </a:schemeClr>
                </a:solidFill>
              </a:rPr>
              <a:t>Była mężatką i miała jednego syna. Niestety jej syn umarł rok wcześniej. Żyją natomiast wnuczka i synowa Honoraty.</a:t>
            </a:r>
          </a:p>
          <a:p>
            <a:pPr algn="ctr" eaLnBrk="1" fontAlgn="auto" hangingPunct="1">
              <a:spcAft>
                <a:spcPts val="0"/>
              </a:spcAft>
              <a:buFont typeface="Arial" pitchFamily="34" charset="0"/>
              <a:buNone/>
              <a:defRPr/>
            </a:pPr>
            <a:endParaRPr lang="pl-PL" sz="1200" b="1" dirty="0" smtClean="0">
              <a:solidFill>
                <a:schemeClr val="accent1">
                  <a:lumMod val="75000"/>
                </a:schemeClr>
              </a:solidFill>
            </a:endParaRPr>
          </a:p>
          <a:p>
            <a:pPr algn="ctr" eaLnBrk="1" fontAlgn="auto" hangingPunct="1">
              <a:spcAft>
                <a:spcPts val="0"/>
              </a:spcAft>
              <a:buFont typeface="Arial" pitchFamily="34" charset="0"/>
              <a:buNone/>
              <a:defRPr/>
            </a:pPr>
            <a:r>
              <a:rPr lang="pl-PL" sz="2000" b="1" dirty="0" smtClean="0">
                <a:solidFill>
                  <a:schemeClr val="accent1">
                    <a:lumMod val="75000"/>
                  </a:schemeClr>
                </a:solidFill>
              </a:rPr>
              <a:t>Kto dziedziczy po Honoracie?</a:t>
            </a:r>
          </a:p>
          <a:p>
            <a:pPr algn="ctr" eaLnBrk="1" fontAlgn="auto" hangingPunct="1">
              <a:spcAft>
                <a:spcPts val="0"/>
              </a:spcAft>
              <a:buFont typeface="Arial" pitchFamily="34" charset="0"/>
              <a:buNone/>
              <a:defRPr/>
            </a:pPr>
            <a:endParaRPr lang="pl-PL" sz="2000" b="1" dirty="0" smtClean="0">
              <a:solidFill>
                <a:schemeClr val="accent1">
                  <a:lumMod val="75000"/>
                </a:schemeClr>
              </a:solidFill>
            </a:endParaRPr>
          </a:p>
          <a:p>
            <a:pPr algn="ctr" eaLnBrk="1" fontAlgn="auto" hangingPunct="1">
              <a:spcAft>
                <a:spcPts val="0"/>
              </a:spcAft>
              <a:buFont typeface="Arial" pitchFamily="34" charset="0"/>
              <a:buNone/>
              <a:defRPr/>
            </a:pPr>
            <a:r>
              <a:rPr lang="pl-PL" sz="2000" b="1" dirty="0" smtClean="0">
                <a:solidFill>
                  <a:srgbClr val="C00000"/>
                </a:solidFill>
              </a:rPr>
              <a:t>art. 931 § 2 Kodeksu cywilnego</a:t>
            </a:r>
          </a:p>
          <a:p>
            <a:pPr indent="0" eaLnBrk="1" fontAlgn="auto" hangingPunct="1">
              <a:spcAft>
                <a:spcPts val="0"/>
              </a:spcAft>
              <a:buFont typeface="Arial" pitchFamily="34" charset="0"/>
              <a:buNone/>
              <a:defRPr/>
            </a:pPr>
            <a:r>
              <a:rPr lang="pl-PL" sz="1800" dirty="0" smtClean="0">
                <a:solidFill>
                  <a:srgbClr val="C00000"/>
                </a:solidFill>
              </a:rPr>
              <a:t>Jeżeli </a:t>
            </a:r>
            <a:r>
              <a:rPr lang="pl-PL" sz="1800" b="1" dirty="0" smtClean="0">
                <a:solidFill>
                  <a:srgbClr val="C00000"/>
                </a:solidFill>
              </a:rPr>
              <a:t>dziecko spadkodawcy nie dożyło</a:t>
            </a:r>
            <a:r>
              <a:rPr lang="pl-PL" sz="1800" dirty="0" smtClean="0">
                <a:solidFill>
                  <a:srgbClr val="C00000"/>
                </a:solidFill>
              </a:rPr>
              <a:t> otwarcia spadku, udział spadkowy, który by mu przypadał, przypada </a:t>
            </a:r>
            <a:r>
              <a:rPr lang="pl-PL" sz="1800" b="1" dirty="0" smtClean="0">
                <a:solidFill>
                  <a:srgbClr val="C00000"/>
                </a:solidFill>
              </a:rPr>
              <a:t>jego dzieciom </a:t>
            </a:r>
            <a:r>
              <a:rPr lang="pl-PL" sz="1800" dirty="0" smtClean="0">
                <a:solidFill>
                  <a:srgbClr val="C00000"/>
                </a:solidFill>
              </a:rPr>
              <a:t>w częściach równych. Przepis ten stosuje się odpowiednio do dalszych zstępnych.</a:t>
            </a:r>
          </a:p>
          <a:p>
            <a:pPr algn="ctr" eaLnBrk="1" fontAlgn="auto" hangingPunct="1">
              <a:spcAft>
                <a:spcPts val="0"/>
              </a:spcAft>
              <a:buFont typeface="Arial" pitchFamily="34" charset="0"/>
              <a:buNone/>
              <a:defRPr/>
            </a:pPr>
            <a:endParaRPr lang="pl-PL" sz="2000" b="1" dirty="0" smtClean="0">
              <a:solidFill>
                <a:srgbClr val="C00000"/>
              </a:solidFill>
            </a:endParaRPr>
          </a:p>
          <a:p>
            <a:pPr algn="ctr" eaLnBrk="1" fontAlgn="auto" hangingPunct="1">
              <a:spcAft>
                <a:spcPts val="0"/>
              </a:spcAft>
              <a:buFont typeface="Arial" pitchFamily="34" charset="0"/>
              <a:buNone/>
              <a:defRPr/>
            </a:pPr>
            <a:endParaRPr lang="pl-PL" sz="2000" b="1" dirty="0" smtClean="0">
              <a:solidFill>
                <a:srgbClr val="C00000"/>
              </a:solidFill>
            </a:endParaRPr>
          </a:p>
          <a:p>
            <a:pPr algn="ctr" eaLnBrk="1" fontAlgn="auto" hangingPunct="1">
              <a:spcAft>
                <a:spcPts val="0"/>
              </a:spcAft>
              <a:buFont typeface="Arial" pitchFamily="34" charset="0"/>
              <a:buNone/>
              <a:defRPr/>
            </a:pPr>
            <a:r>
              <a:rPr lang="pl-PL" sz="2000" b="1" dirty="0" smtClean="0">
                <a:solidFill>
                  <a:schemeClr val="accent1">
                    <a:lumMod val="75000"/>
                  </a:schemeClr>
                </a:solidFill>
              </a:rPr>
              <a:t>Dziedziczą mąż i wnuczka.</a:t>
            </a:r>
            <a:endParaRPr lang="pl-PL" sz="2000" b="1" dirty="0">
              <a:solidFill>
                <a:schemeClr val="accent1">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accent1">
              <a:lumMod val="20000"/>
              <a:lumOff val="80000"/>
            </a:schemeClr>
          </a:solidFill>
        </p:spPr>
        <p:txBody>
          <a:bodyPr rtlCol="0">
            <a:normAutofit/>
          </a:bodyPr>
          <a:lstStyle/>
          <a:p>
            <a:pPr algn="l" eaLnBrk="1" fontAlgn="auto" hangingPunct="1">
              <a:spcAft>
                <a:spcPts val="0"/>
              </a:spcAft>
              <a:defRPr/>
            </a:pPr>
            <a:r>
              <a:rPr lang="pl-PL" sz="2000" b="1" dirty="0" smtClean="0">
                <a:solidFill>
                  <a:schemeClr val="accent1">
                    <a:lumMod val="75000"/>
                  </a:schemeClr>
                </a:solidFill>
              </a:rPr>
              <a:t>Dziedziczenie ustawowe  (I grupa spadkobierców)</a:t>
            </a:r>
            <a:endParaRPr lang="pl-PL" sz="2000" dirty="0"/>
          </a:p>
        </p:txBody>
      </p:sp>
      <p:sp>
        <p:nvSpPr>
          <p:cNvPr id="3" name="Symbol zastępczy zawartości 2"/>
          <p:cNvSpPr>
            <a:spLocks noGrp="1"/>
          </p:cNvSpPr>
          <p:nvPr>
            <p:ph idx="1"/>
          </p:nvPr>
        </p:nvSpPr>
        <p:spPr>
          <a:xfrm>
            <a:off x="179388" y="1600200"/>
            <a:ext cx="8785225" cy="5068888"/>
          </a:xfrm>
        </p:spPr>
        <p:txBody>
          <a:bodyPr rtlCol="0">
            <a:normAutofit/>
          </a:bodyPr>
          <a:lstStyle/>
          <a:p>
            <a:pPr algn="just" eaLnBrk="1" fontAlgn="auto" hangingPunct="1">
              <a:spcAft>
                <a:spcPts val="0"/>
              </a:spcAft>
              <a:buFont typeface="Arial" pitchFamily="34" charset="0"/>
              <a:buNone/>
              <a:defRPr/>
            </a:pPr>
            <a:endParaRPr lang="pl-PL" sz="1200" b="1" dirty="0" smtClean="0">
              <a:solidFill>
                <a:schemeClr val="accent1">
                  <a:lumMod val="75000"/>
                </a:schemeClr>
              </a:solidFill>
            </a:endParaRPr>
          </a:p>
          <a:p>
            <a:pPr algn="ctr" eaLnBrk="1" fontAlgn="auto" hangingPunct="1">
              <a:spcAft>
                <a:spcPts val="0"/>
              </a:spcAft>
              <a:buFont typeface="Arial" pitchFamily="34" charset="0"/>
              <a:buNone/>
              <a:defRPr/>
            </a:pPr>
            <a:r>
              <a:rPr lang="pl-PL" sz="2400" b="1" dirty="0" smtClean="0">
                <a:solidFill>
                  <a:schemeClr val="accent1">
                    <a:lumMod val="75000"/>
                  </a:schemeClr>
                </a:solidFill>
              </a:rPr>
              <a:t>I grupa spadkobierców</a:t>
            </a:r>
          </a:p>
          <a:p>
            <a:pPr algn="ctr" eaLnBrk="1" fontAlgn="auto" hangingPunct="1">
              <a:spcAft>
                <a:spcPts val="0"/>
              </a:spcAft>
              <a:buFont typeface="Arial" pitchFamily="34" charset="0"/>
              <a:buNone/>
              <a:defRPr/>
            </a:pPr>
            <a:endParaRPr lang="pl-PL" sz="1200" b="1" dirty="0" smtClean="0">
              <a:solidFill>
                <a:srgbClr val="00B050"/>
              </a:solidFill>
            </a:endParaRPr>
          </a:p>
          <a:p>
            <a:pPr lvl="1" eaLnBrk="1" fontAlgn="auto" hangingPunct="1">
              <a:spcAft>
                <a:spcPts val="0"/>
              </a:spcAft>
              <a:buFont typeface="Wingdings" pitchFamily="2" charset="2"/>
              <a:buChar char="Ø"/>
              <a:defRPr/>
            </a:pPr>
            <a:r>
              <a:rPr lang="pl-PL" sz="2000" b="1" dirty="0" smtClean="0">
                <a:solidFill>
                  <a:schemeClr val="accent1">
                    <a:lumMod val="75000"/>
                  </a:schemeClr>
                </a:solidFill>
              </a:rPr>
              <a:t>zstępni spadkodawcy</a:t>
            </a:r>
          </a:p>
          <a:p>
            <a:pPr lvl="1" eaLnBrk="1" fontAlgn="auto" hangingPunct="1">
              <a:spcAft>
                <a:spcPts val="0"/>
              </a:spcAft>
              <a:buFont typeface="Arial" pitchFamily="34" charset="0"/>
              <a:buNone/>
              <a:defRPr/>
            </a:pPr>
            <a:endParaRPr lang="pl-PL" sz="1000" b="1" dirty="0" smtClean="0">
              <a:solidFill>
                <a:schemeClr val="accent1">
                  <a:lumMod val="75000"/>
                </a:schemeClr>
              </a:solidFill>
            </a:endParaRPr>
          </a:p>
          <a:p>
            <a:pPr lvl="1" eaLnBrk="1" fontAlgn="auto" hangingPunct="1">
              <a:spcAft>
                <a:spcPts val="0"/>
              </a:spcAft>
              <a:buFont typeface="Wingdings" pitchFamily="2" charset="2"/>
              <a:buChar char="Ø"/>
              <a:defRPr/>
            </a:pPr>
            <a:r>
              <a:rPr lang="pl-PL" sz="2000" b="1" dirty="0" smtClean="0">
                <a:solidFill>
                  <a:schemeClr val="accent1">
                    <a:lumMod val="75000"/>
                  </a:schemeClr>
                </a:solidFill>
              </a:rPr>
              <a:t>małżonek spadkodawcy</a:t>
            </a:r>
          </a:p>
          <a:p>
            <a:pPr lvl="1" eaLnBrk="1" fontAlgn="auto" hangingPunct="1">
              <a:spcAft>
                <a:spcPts val="0"/>
              </a:spcAft>
              <a:buFont typeface="Arial" pitchFamily="34" charset="0"/>
              <a:buNone/>
              <a:defRPr/>
            </a:pPr>
            <a:endParaRPr lang="pl-PL" sz="2000" b="1" dirty="0" smtClean="0">
              <a:solidFill>
                <a:schemeClr val="accent1">
                  <a:lumMod val="75000"/>
                </a:schemeClr>
              </a:solidFill>
            </a:endParaRPr>
          </a:p>
          <a:p>
            <a:pPr lvl="1" eaLnBrk="1" fontAlgn="auto" hangingPunct="1">
              <a:spcAft>
                <a:spcPts val="0"/>
              </a:spcAft>
              <a:buFont typeface="Arial" pitchFamily="34" charset="0"/>
              <a:buNone/>
              <a:defRPr/>
            </a:pPr>
            <a:endParaRPr lang="pl-PL" sz="2000" b="1" dirty="0" smtClean="0">
              <a:solidFill>
                <a:schemeClr val="accent1">
                  <a:lumMod val="75000"/>
                </a:schemeClr>
              </a:solidFill>
            </a:endParaRPr>
          </a:p>
          <a:p>
            <a:pPr marL="0" lvl="1" indent="0" algn="ctr" eaLnBrk="1" fontAlgn="auto" hangingPunct="1">
              <a:spcBef>
                <a:spcPts val="0"/>
              </a:spcBef>
              <a:spcAft>
                <a:spcPts val="0"/>
              </a:spcAft>
              <a:buFont typeface="Arial" pitchFamily="34" charset="0"/>
              <a:buNone/>
              <a:defRPr/>
            </a:pPr>
            <a:r>
              <a:rPr lang="pl-PL" sz="1800" b="1" dirty="0" smtClean="0">
                <a:solidFill>
                  <a:srgbClr val="00B050"/>
                </a:solidFill>
              </a:rPr>
              <a:t>Spadkobiercy z I grupy dziedziczą w pierwszej kolejności.</a:t>
            </a:r>
          </a:p>
          <a:p>
            <a:pPr marL="0" lvl="1" indent="0" algn="ctr" eaLnBrk="1" fontAlgn="auto" hangingPunct="1">
              <a:spcBef>
                <a:spcPts val="0"/>
              </a:spcBef>
              <a:spcAft>
                <a:spcPts val="0"/>
              </a:spcAft>
              <a:buFont typeface="Arial" pitchFamily="34" charset="0"/>
              <a:buNone/>
              <a:defRPr/>
            </a:pPr>
            <a:endParaRPr lang="pl-PL" sz="1200" dirty="0" smtClean="0">
              <a:solidFill>
                <a:srgbClr val="00B050"/>
              </a:solidFill>
            </a:endParaRPr>
          </a:p>
          <a:p>
            <a:pPr marL="0" lvl="1" indent="0" algn="ctr" eaLnBrk="1" fontAlgn="auto" hangingPunct="1">
              <a:spcBef>
                <a:spcPts val="0"/>
              </a:spcBef>
              <a:spcAft>
                <a:spcPts val="0"/>
              </a:spcAft>
              <a:buFont typeface="Arial" pitchFamily="34" charset="0"/>
              <a:buNone/>
              <a:defRPr/>
            </a:pPr>
            <a:r>
              <a:rPr lang="pl-PL" sz="1800" b="1" dirty="0" smtClean="0">
                <a:solidFill>
                  <a:srgbClr val="00B050"/>
                </a:solidFill>
              </a:rPr>
              <a:t>Spadkobiercy z pozostałych grup nie dochodzą wówczas do dziedziczenia.</a:t>
            </a:r>
          </a:p>
          <a:p>
            <a:pPr marL="0" lvl="1" indent="0" algn="ctr" eaLnBrk="1" fontAlgn="auto" hangingPunct="1">
              <a:spcBef>
                <a:spcPts val="0"/>
              </a:spcBef>
              <a:spcAft>
                <a:spcPts val="0"/>
              </a:spcAft>
              <a:buFont typeface="Arial" pitchFamily="34" charset="0"/>
              <a:buNone/>
              <a:defRPr/>
            </a:pPr>
            <a:endParaRPr lang="pl-PL" sz="1200" dirty="0" smtClean="0">
              <a:solidFill>
                <a:srgbClr val="00B050"/>
              </a:solidFill>
            </a:endParaRPr>
          </a:p>
          <a:p>
            <a:pPr marL="0" lvl="1" indent="0" algn="ctr" eaLnBrk="1" fontAlgn="auto" hangingPunct="1">
              <a:spcBef>
                <a:spcPts val="0"/>
              </a:spcBef>
              <a:spcAft>
                <a:spcPts val="0"/>
              </a:spcAft>
              <a:buFont typeface="Arial" pitchFamily="34" charset="0"/>
              <a:buNone/>
              <a:defRPr/>
            </a:pPr>
            <a:endParaRPr lang="pl-PL" sz="1200" dirty="0" smtClean="0">
              <a:solidFill>
                <a:srgbClr val="00B050"/>
              </a:solidFill>
            </a:endParaRPr>
          </a:p>
          <a:p>
            <a:pPr marL="0" lvl="1" indent="0" algn="ctr" eaLnBrk="1" fontAlgn="auto" hangingPunct="1">
              <a:spcBef>
                <a:spcPts val="0"/>
              </a:spcBef>
              <a:spcAft>
                <a:spcPts val="0"/>
              </a:spcAft>
              <a:buFont typeface="Arial" pitchFamily="34" charset="0"/>
              <a:buNone/>
              <a:defRPr/>
            </a:pPr>
            <a:r>
              <a:rPr lang="pl-PL" sz="1800" b="1" dirty="0" smtClean="0">
                <a:solidFill>
                  <a:srgbClr val="00B050"/>
                </a:solidFill>
              </a:rPr>
              <a:t>Jeżeli spadkodawca </a:t>
            </a:r>
            <a:r>
              <a:rPr lang="pl-PL" sz="1800" b="1" dirty="0" smtClean="0">
                <a:solidFill>
                  <a:srgbClr val="C00000"/>
                </a:solidFill>
              </a:rPr>
              <a:t>nie miał zstępnych</a:t>
            </a:r>
            <a:r>
              <a:rPr lang="pl-PL" sz="1800" b="1" dirty="0" smtClean="0">
                <a:solidFill>
                  <a:srgbClr val="00B050"/>
                </a:solidFill>
              </a:rPr>
              <a:t>, do dziedziczenia dochodzą spadkobiercy z II grupy</a:t>
            </a:r>
            <a:r>
              <a:rPr lang="pl-PL" sz="1800" dirty="0" smtClean="0">
                <a:solidFill>
                  <a:srgbClr val="00B050"/>
                </a:solidFill>
              </a:rPr>
              <a:t>.</a:t>
            </a:r>
          </a:p>
          <a:p>
            <a:pPr marL="0" lvl="1" indent="0" algn="just" eaLnBrk="1" fontAlgn="auto" hangingPunct="1">
              <a:spcBef>
                <a:spcPts val="0"/>
              </a:spcBef>
              <a:spcAft>
                <a:spcPts val="0"/>
              </a:spcAft>
              <a:buFont typeface="Arial" pitchFamily="34" charset="0"/>
              <a:buNone/>
              <a:defRPr/>
            </a:pPr>
            <a:endParaRPr lang="pl-PL" sz="2000" dirty="0" smtClean="0">
              <a:solidFill>
                <a:schemeClr val="accent1">
                  <a:lumMod val="75000"/>
                </a:schemeClr>
              </a:solidFill>
            </a:endParaRPr>
          </a:p>
          <a:p>
            <a:pPr marL="0" lvl="1" indent="0" algn="just" eaLnBrk="1" fontAlgn="auto" hangingPunct="1">
              <a:spcBef>
                <a:spcPts val="0"/>
              </a:spcBef>
              <a:spcAft>
                <a:spcPts val="0"/>
              </a:spcAft>
              <a:buFont typeface="Arial" pitchFamily="34" charset="0"/>
              <a:buNone/>
              <a:defRPr/>
            </a:pPr>
            <a:endParaRPr lang="pl-PL" sz="2000" dirty="0" smtClean="0">
              <a:solidFill>
                <a:schemeClr val="accent1">
                  <a:lumMod val="75000"/>
                </a:schemeClr>
              </a:solidFill>
            </a:endParaRPr>
          </a:p>
          <a:p>
            <a:pPr marL="0" lvl="1" indent="0" algn="just" eaLnBrk="1" fontAlgn="auto" hangingPunct="1">
              <a:spcBef>
                <a:spcPts val="0"/>
              </a:spcBef>
              <a:spcAft>
                <a:spcPts val="0"/>
              </a:spcAft>
              <a:buFont typeface="Arial" pitchFamily="34" charset="0"/>
              <a:buNone/>
              <a:defRPr/>
            </a:pPr>
            <a:endParaRPr lang="pl-PL" sz="2000" dirty="0" smtClean="0">
              <a:solidFill>
                <a:schemeClr val="accent1">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accent1">
              <a:lumMod val="20000"/>
              <a:lumOff val="80000"/>
            </a:schemeClr>
          </a:solidFill>
        </p:spPr>
        <p:txBody>
          <a:bodyPr rtlCol="0">
            <a:normAutofit/>
          </a:bodyPr>
          <a:lstStyle/>
          <a:p>
            <a:pPr algn="l" eaLnBrk="1" fontAlgn="auto" hangingPunct="1">
              <a:spcAft>
                <a:spcPts val="0"/>
              </a:spcAft>
              <a:defRPr/>
            </a:pPr>
            <a:r>
              <a:rPr lang="pl-PL" sz="2000" b="1" dirty="0" smtClean="0">
                <a:solidFill>
                  <a:schemeClr val="accent1">
                    <a:lumMod val="75000"/>
                  </a:schemeClr>
                </a:solidFill>
              </a:rPr>
              <a:t>Dziedziczenie ustawowe III</a:t>
            </a:r>
            <a:endParaRPr lang="pl-PL" sz="2000" dirty="0"/>
          </a:p>
        </p:txBody>
      </p:sp>
      <p:sp>
        <p:nvSpPr>
          <p:cNvPr id="3" name="Symbol zastępczy zawartości 2"/>
          <p:cNvSpPr>
            <a:spLocks noGrp="1"/>
          </p:cNvSpPr>
          <p:nvPr>
            <p:ph idx="1"/>
          </p:nvPr>
        </p:nvSpPr>
        <p:spPr/>
        <p:txBody>
          <a:bodyPr rtlCol="0">
            <a:normAutofit/>
          </a:bodyPr>
          <a:lstStyle/>
          <a:p>
            <a:pPr algn="ctr" eaLnBrk="1" fontAlgn="auto" hangingPunct="1">
              <a:spcAft>
                <a:spcPts val="0"/>
              </a:spcAft>
              <a:buFont typeface="Arial" pitchFamily="34" charset="0"/>
              <a:buNone/>
              <a:defRPr/>
            </a:pPr>
            <a:r>
              <a:rPr lang="pl-PL" sz="2000" b="1" dirty="0" smtClean="0">
                <a:solidFill>
                  <a:schemeClr val="accent1">
                    <a:lumMod val="75000"/>
                  </a:schemeClr>
                </a:solidFill>
              </a:rPr>
              <a:t>	Hieronim zmarł bezpotomnie, pozostawiając swoją żonę. Żyją także jego rodzice i siostra. Hieronim nie sporządził testamentu.</a:t>
            </a:r>
          </a:p>
          <a:p>
            <a:pPr algn="ctr" eaLnBrk="1" fontAlgn="auto" hangingPunct="1">
              <a:spcAft>
                <a:spcPts val="0"/>
              </a:spcAft>
              <a:buFont typeface="Arial" pitchFamily="34" charset="0"/>
              <a:buNone/>
              <a:defRPr/>
            </a:pPr>
            <a:endParaRPr lang="pl-PL" sz="1200" b="1" dirty="0" smtClean="0">
              <a:solidFill>
                <a:schemeClr val="accent1">
                  <a:lumMod val="75000"/>
                </a:schemeClr>
              </a:solidFill>
            </a:endParaRPr>
          </a:p>
          <a:p>
            <a:pPr algn="ctr" eaLnBrk="1" fontAlgn="auto" hangingPunct="1">
              <a:spcAft>
                <a:spcPts val="0"/>
              </a:spcAft>
              <a:buFont typeface="Arial" pitchFamily="34" charset="0"/>
              <a:buNone/>
              <a:defRPr/>
            </a:pPr>
            <a:r>
              <a:rPr lang="pl-PL" sz="2000" b="1" dirty="0" smtClean="0">
                <a:solidFill>
                  <a:schemeClr val="accent1">
                    <a:lumMod val="75000"/>
                  </a:schemeClr>
                </a:solidFill>
              </a:rPr>
              <a:t>Kto dziedziczy po Hieronimie?</a:t>
            </a:r>
          </a:p>
          <a:p>
            <a:pPr algn="ctr" eaLnBrk="1" fontAlgn="auto" hangingPunct="1">
              <a:spcAft>
                <a:spcPts val="0"/>
              </a:spcAft>
              <a:buFont typeface="Arial" pitchFamily="34" charset="0"/>
              <a:buNone/>
              <a:defRPr/>
            </a:pPr>
            <a:endParaRPr lang="pl-PL" sz="2000" b="1" dirty="0" smtClean="0">
              <a:solidFill>
                <a:schemeClr val="accent1">
                  <a:lumMod val="75000"/>
                </a:schemeClr>
              </a:solidFill>
            </a:endParaRPr>
          </a:p>
          <a:p>
            <a:pPr algn="ctr" eaLnBrk="1" fontAlgn="auto" hangingPunct="1">
              <a:spcAft>
                <a:spcPts val="0"/>
              </a:spcAft>
              <a:buFont typeface="Arial" pitchFamily="34" charset="0"/>
              <a:buNone/>
              <a:defRPr/>
            </a:pPr>
            <a:endParaRPr lang="pl-PL" sz="2000" b="1" dirty="0" smtClean="0">
              <a:solidFill>
                <a:schemeClr val="accent1">
                  <a:lumMod val="75000"/>
                </a:schemeClr>
              </a:solidFill>
            </a:endParaRPr>
          </a:p>
          <a:p>
            <a:pPr algn="ctr" eaLnBrk="1" fontAlgn="auto" hangingPunct="1">
              <a:spcAft>
                <a:spcPts val="0"/>
              </a:spcAft>
              <a:buFont typeface="Arial" pitchFamily="34" charset="0"/>
              <a:buNone/>
              <a:defRPr/>
            </a:pPr>
            <a:r>
              <a:rPr lang="pl-PL" sz="2000" b="1" dirty="0" smtClean="0">
                <a:solidFill>
                  <a:srgbClr val="C00000"/>
                </a:solidFill>
              </a:rPr>
              <a:t>art. 932 § 1 Kodeksu cywilnego</a:t>
            </a:r>
          </a:p>
          <a:p>
            <a:pPr algn="just" eaLnBrk="1" fontAlgn="auto" hangingPunct="1">
              <a:spcAft>
                <a:spcPts val="0"/>
              </a:spcAft>
              <a:buFont typeface="Arial" pitchFamily="34" charset="0"/>
              <a:buNone/>
              <a:defRPr/>
            </a:pPr>
            <a:r>
              <a:rPr lang="pl-PL" sz="2000" dirty="0" smtClean="0">
                <a:solidFill>
                  <a:srgbClr val="C00000"/>
                </a:solidFill>
              </a:rPr>
              <a:t>	</a:t>
            </a:r>
            <a:r>
              <a:rPr lang="pl-PL" sz="1800" dirty="0" smtClean="0">
                <a:solidFill>
                  <a:srgbClr val="C00000"/>
                </a:solidFill>
              </a:rPr>
              <a:t>W braku zstępnych spadkodawcy powołani są do spadku z ustawy jego </a:t>
            </a:r>
            <a:r>
              <a:rPr lang="pl-PL" sz="1800" b="1" dirty="0" smtClean="0">
                <a:solidFill>
                  <a:srgbClr val="C00000"/>
                </a:solidFill>
              </a:rPr>
              <a:t>małżonek</a:t>
            </a:r>
            <a:br>
              <a:rPr lang="pl-PL" sz="1800" b="1" dirty="0" smtClean="0">
                <a:solidFill>
                  <a:srgbClr val="C00000"/>
                </a:solidFill>
              </a:rPr>
            </a:br>
            <a:r>
              <a:rPr lang="pl-PL" sz="1800" b="1" dirty="0" smtClean="0">
                <a:solidFill>
                  <a:srgbClr val="C00000"/>
                </a:solidFill>
              </a:rPr>
              <a:t>i rodzice</a:t>
            </a:r>
            <a:r>
              <a:rPr lang="pl-PL" sz="1800" dirty="0" smtClean="0">
                <a:solidFill>
                  <a:srgbClr val="C00000"/>
                </a:solidFill>
              </a:rPr>
              <a:t>.</a:t>
            </a:r>
          </a:p>
          <a:p>
            <a:pPr algn="just" eaLnBrk="1" fontAlgn="auto" hangingPunct="1">
              <a:spcAft>
                <a:spcPts val="0"/>
              </a:spcAft>
              <a:buFont typeface="Arial" pitchFamily="34" charset="0"/>
              <a:buNone/>
              <a:defRPr/>
            </a:pPr>
            <a:endParaRPr lang="pl-PL" sz="2000" dirty="0" smtClean="0">
              <a:solidFill>
                <a:srgbClr val="C00000"/>
              </a:solidFill>
            </a:endParaRPr>
          </a:p>
          <a:p>
            <a:pPr algn="just" eaLnBrk="1" fontAlgn="auto" hangingPunct="1">
              <a:spcAft>
                <a:spcPts val="0"/>
              </a:spcAft>
              <a:buFont typeface="Arial" pitchFamily="34" charset="0"/>
              <a:buNone/>
              <a:defRPr/>
            </a:pPr>
            <a:endParaRPr lang="pl-PL" sz="2000" dirty="0" smtClean="0">
              <a:solidFill>
                <a:srgbClr val="C00000"/>
              </a:solidFill>
            </a:endParaRPr>
          </a:p>
          <a:p>
            <a:pPr algn="just" eaLnBrk="1" fontAlgn="auto" hangingPunct="1">
              <a:spcAft>
                <a:spcPts val="0"/>
              </a:spcAft>
              <a:buFont typeface="Arial" pitchFamily="34" charset="0"/>
              <a:buNone/>
              <a:defRPr/>
            </a:pPr>
            <a:endParaRPr lang="pl-PL" sz="2000" dirty="0" smtClean="0">
              <a:solidFill>
                <a:srgbClr val="C00000"/>
              </a:solidFill>
            </a:endParaRPr>
          </a:p>
          <a:p>
            <a:pPr algn="ctr" eaLnBrk="1" fontAlgn="auto" hangingPunct="1">
              <a:spcAft>
                <a:spcPts val="0"/>
              </a:spcAft>
              <a:buFont typeface="Arial" pitchFamily="34" charset="0"/>
              <a:buNone/>
              <a:defRPr/>
            </a:pPr>
            <a:r>
              <a:rPr lang="pl-PL" sz="2000" b="1" dirty="0" smtClean="0">
                <a:solidFill>
                  <a:schemeClr val="accent1">
                    <a:lumMod val="75000"/>
                  </a:schemeClr>
                </a:solidFill>
              </a:rPr>
              <a:t>Dziedziczą żona i rodzice.</a:t>
            </a:r>
          </a:p>
          <a:p>
            <a:pPr algn="ctr" eaLnBrk="1" fontAlgn="auto" hangingPunct="1">
              <a:spcAft>
                <a:spcPts val="0"/>
              </a:spcAft>
              <a:buFont typeface="Arial" pitchFamily="34" charset="0"/>
              <a:buNone/>
              <a:defRPr/>
            </a:pPr>
            <a:endParaRPr lang="pl-PL" sz="2000" b="1" dirty="0">
              <a:solidFill>
                <a:schemeClr val="accent1">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accent1">
              <a:lumMod val="20000"/>
              <a:lumOff val="80000"/>
            </a:schemeClr>
          </a:solidFill>
        </p:spPr>
        <p:txBody>
          <a:bodyPr rtlCol="0">
            <a:normAutofit/>
          </a:bodyPr>
          <a:lstStyle/>
          <a:p>
            <a:pPr algn="l" eaLnBrk="1" fontAlgn="auto" hangingPunct="1">
              <a:spcAft>
                <a:spcPts val="0"/>
              </a:spcAft>
              <a:defRPr/>
            </a:pPr>
            <a:r>
              <a:rPr lang="pl-PL" sz="2000" b="1" dirty="0" smtClean="0">
                <a:solidFill>
                  <a:schemeClr val="accent1">
                    <a:lumMod val="75000"/>
                  </a:schemeClr>
                </a:solidFill>
              </a:rPr>
              <a:t>Dziedziczenie ustawowe IV</a:t>
            </a:r>
            <a:endParaRPr lang="pl-PL" sz="2000" dirty="0"/>
          </a:p>
        </p:txBody>
      </p:sp>
      <p:sp>
        <p:nvSpPr>
          <p:cNvPr id="3" name="Symbol zastępczy zawartości 2"/>
          <p:cNvSpPr>
            <a:spLocks noGrp="1"/>
          </p:cNvSpPr>
          <p:nvPr>
            <p:ph idx="1"/>
          </p:nvPr>
        </p:nvSpPr>
        <p:spPr>
          <a:xfrm>
            <a:off x="179388" y="1600200"/>
            <a:ext cx="8785225" cy="4997450"/>
          </a:xfrm>
        </p:spPr>
        <p:txBody>
          <a:bodyPr rtlCol="0">
            <a:normAutofit/>
          </a:bodyPr>
          <a:lstStyle/>
          <a:p>
            <a:pPr algn="ctr" eaLnBrk="1" fontAlgn="auto" hangingPunct="1">
              <a:spcAft>
                <a:spcPts val="0"/>
              </a:spcAft>
              <a:buFont typeface="Arial" pitchFamily="34" charset="0"/>
              <a:buNone/>
              <a:defRPr/>
            </a:pPr>
            <a:r>
              <a:rPr lang="pl-PL" dirty="0" smtClean="0"/>
              <a:t>	</a:t>
            </a:r>
            <a:r>
              <a:rPr lang="pl-PL" sz="2000" b="1" dirty="0" smtClean="0">
                <a:solidFill>
                  <a:schemeClr val="accent1">
                    <a:lumMod val="75000"/>
                  </a:schemeClr>
                </a:solidFill>
              </a:rPr>
              <a:t>Kunegunda zmarła bezpotomnie, będąc rozwódką. Żyją jej matka, brat</a:t>
            </a:r>
            <a:br>
              <a:rPr lang="pl-PL" sz="2000" b="1" dirty="0" smtClean="0">
                <a:solidFill>
                  <a:schemeClr val="accent1">
                    <a:lumMod val="75000"/>
                  </a:schemeClr>
                </a:solidFill>
              </a:rPr>
            </a:br>
            <a:r>
              <a:rPr lang="pl-PL" sz="2000" b="1" dirty="0" smtClean="0">
                <a:solidFill>
                  <a:schemeClr val="accent1">
                    <a:lumMod val="75000"/>
                  </a:schemeClr>
                </a:solidFill>
              </a:rPr>
              <a:t>oraz syn jej byłego męża. Nie żyje ojciec Kunegundy.</a:t>
            </a:r>
          </a:p>
          <a:p>
            <a:pPr algn="ctr" eaLnBrk="1" fontAlgn="auto" hangingPunct="1">
              <a:spcAft>
                <a:spcPts val="0"/>
              </a:spcAft>
              <a:buFont typeface="Arial" pitchFamily="34" charset="0"/>
              <a:buNone/>
              <a:defRPr/>
            </a:pPr>
            <a:r>
              <a:rPr lang="pl-PL" sz="2000" b="1" dirty="0" smtClean="0">
                <a:solidFill>
                  <a:schemeClr val="accent1">
                    <a:lumMod val="75000"/>
                  </a:schemeClr>
                </a:solidFill>
              </a:rPr>
              <a:t>Kunegunda nie sporządziła testamentu.</a:t>
            </a:r>
          </a:p>
          <a:p>
            <a:pPr algn="ctr" eaLnBrk="1" fontAlgn="auto" hangingPunct="1">
              <a:spcAft>
                <a:spcPts val="0"/>
              </a:spcAft>
              <a:buFont typeface="Arial" pitchFamily="34" charset="0"/>
              <a:buNone/>
              <a:defRPr/>
            </a:pPr>
            <a:endParaRPr lang="pl-PL" sz="1200" b="1" dirty="0" smtClean="0">
              <a:solidFill>
                <a:schemeClr val="accent1">
                  <a:lumMod val="75000"/>
                </a:schemeClr>
              </a:solidFill>
            </a:endParaRPr>
          </a:p>
          <a:p>
            <a:pPr algn="ctr" eaLnBrk="1" fontAlgn="auto" hangingPunct="1">
              <a:spcAft>
                <a:spcPts val="0"/>
              </a:spcAft>
              <a:buFont typeface="Arial" pitchFamily="34" charset="0"/>
              <a:buNone/>
              <a:defRPr/>
            </a:pPr>
            <a:r>
              <a:rPr lang="pl-PL" sz="2000" b="1" dirty="0" smtClean="0">
                <a:solidFill>
                  <a:schemeClr val="accent1">
                    <a:lumMod val="75000"/>
                  </a:schemeClr>
                </a:solidFill>
              </a:rPr>
              <a:t>Kto dziedziczy po Kunegundzie?</a:t>
            </a:r>
          </a:p>
          <a:p>
            <a:pPr algn="ctr" eaLnBrk="1" fontAlgn="auto" hangingPunct="1">
              <a:spcAft>
                <a:spcPts val="0"/>
              </a:spcAft>
              <a:buFont typeface="Arial" pitchFamily="34" charset="0"/>
              <a:buNone/>
              <a:defRPr/>
            </a:pPr>
            <a:endParaRPr lang="pl-PL" sz="2000" b="1" dirty="0" smtClean="0">
              <a:solidFill>
                <a:schemeClr val="accent1">
                  <a:lumMod val="75000"/>
                </a:schemeClr>
              </a:solidFill>
            </a:endParaRPr>
          </a:p>
          <a:p>
            <a:pPr algn="ctr" eaLnBrk="1" fontAlgn="auto" hangingPunct="1">
              <a:spcAft>
                <a:spcPts val="0"/>
              </a:spcAft>
              <a:buFont typeface="Arial" pitchFamily="34" charset="0"/>
              <a:buNone/>
              <a:defRPr/>
            </a:pPr>
            <a:r>
              <a:rPr lang="pl-PL" sz="2000" b="1" dirty="0" smtClean="0">
                <a:solidFill>
                  <a:srgbClr val="C00000"/>
                </a:solidFill>
              </a:rPr>
              <a:t>art. 932 § 3 i 4 Kodeksu cywilnego</a:t>
            </a:r>
          </a:p>
          <a:p>
            <a:pPr indent="0" eaLnBrk="1" fontAlgn="auto" hangingPunct="1">
              <a:spcAft>
                <a:spcPts val="0"/>
              </a:spcAft>
              <a:buFont typeface="Arial" pitchFamily="34" charset="0"/>
              <a:buNone/>
              <a:defRPr/>
            </a:pPr>
            <a:r>
              <a:rPr lang="pl-PL" sz="1800" dirty="0" smtClean="0">
                <a:solidFill>
                  <a:srgbClr val="C00000"/>
                </a:solidFill>
              </a:rPr>
              <a:t>§ 3. W braku zstępnych i małżonka spadkodawcy cały spadek przypada jego </a:t>
            </a:r>
            <a:r>
              <a:rPr lang="pl-PL" sz="1800" b="1" dirty="0" smtClean="0">
                <a:solidFill>
                  <a:srgbClr val="C00000"/>
                </a:solidFill>
              </a:rPr>
              <a:t>rodzicom</a:t>
            </a:r>
            <a:r>
              <a:rPr lang="pl-PL" sz="1800" dirty="0" smtClean="0">
                <a:solidFill>
                  <a:srgbClr val="C00000"/>
                </a:solidFill>
              </a:rPr>
              <a:t/>
            </a:r>
            <a:br>
              <a:rPr lang="pl-PL" sz="1800" dirty="0" smtClean="0">
                <a:solidFill>
                  <a:srgbClr val="C00000"/>
                </a:solidFill>
              </a:rPr>
            </a:br>
            <a:r>
              <a:rPr lang="pl-PL" sz="1800" dirty="0" smtClean="0">
                <a:solidFill>
                  <a:srgbClr val="C00000"/>
                </a:solidFill>
              </a:rPr>
              <a:t>w częściach równych.</a:t>
            </a:r>
          </a:p>
          <a:p>
            <a:pPr indent="0" eaLnBrk="1" fontAlgn="auto" hangingPunct="1">
              <a:spcAft>
                <a:spcPts val="0"/>
              </a:spcAft>
              <a:buFont typeface="Arial" pitchFamily="34" charset="0"/>
              <a:buNone/>
              <a:defRPr/>
            </a:pPr>
            <a:endParaRPr lang="pl-PL" sz="1100" dirty="0" smtClean="0">
              <a:solidFill>
                <a:srgbClr val="C00000"/>
              </a:solidFill>
            </a:endParaRPr>
          </a:p>
          <a:p>
            <a:pPr indent="0" eaLnBrk="1" fontAlgn="auto" hangingPunct="1">
              <a:spcAft>
                <a:spcPts val="0"/>
              </a:spcAft>
              <a:buFont typeface="Arial" pitchFamily="34" charset="0"/>
              <a:buNone/>
              <a:defRPr/>
            </a:pPr>
            <a:r>
              <a:rPr lang="pl-PL" sz="1800" dirty="0" smtClean="0">
                <a:solidFill>
                  <a:srgbClr val="C00000"/>
                </a:solidFill>
              </a:rPr>
              <a:t>§ 4. Jeżeli jedno z rodziców spadkodawcy nie dożyło otwarcia spadku, udział spadkowy, który by mu przypadał, przypada </a:t>
            </a:r>
            <a:r>
              <a:rPr lang="pl-PL" sz="1800" b="1" dirty="0" smtClean="0">
                <a:solidFill>
                  <a:srgbClr val="C00000"/>
                </a:solidFill>
              </a:rPr>
              <a:t>rodzeństwu</a:t>
            </a:r>
            <a:r>
              <a:rPr lang="pl-PL" sz="1800" dirty="0" smtClean="0">
                <a:solidFill>
                  <a:srgbClr val="C00000"/>
                </a:solidFill>
              </a:rPr>
              <a:t> spadkodawcy w częściach równych.</a:t>
            </a:r>
          </a:p>
          <a:p>
            <a:pPr indent="0" eaLnBrk="1" fontAlgn="auto" hangingPunct="1">
              <a:spcAft>
                <a:spcPts val="0"/>
              </a:spcAft>
              <a:buFont typeface="Arial" pitchFamily="34" charset="0"/>
              <a:buNone/>
              <a:defRPr/>
            </a:pPr>
            <a:endParaRPr lang="pl-PL" sz="1800" dirty="0" smtClean="0">
              <a:solidFill>
                <a:srgbClr val="C00000"/>
              </a:solidFill>
            </a:endParaRPr>
          </a:p>
          <a:p>
            <a:pPr algn="ctr" eaLnBrk="1" fontAlgn="auto" hangingPunct="1">
              <a:spcAft>
                <a:spcPts val="0"/>
              </a:spcAft>
              <a:buFont typeface="Arial" pitchFamily="34" charset="0"/>
              <a:buNone/>
              <a:defRPr/>
            </a:pPr>
            <a:r>
              <a:rPr lang="pl-PL" sz="2000" b="1" dirty="0" smtClean="0">
                <a:solidFill>
                  <a:schemeClr val="accent1">
                    <a:lumMod val="75000"/>
                  </a:schemeClr>
                </a:solidFill>
              </a:rPr>
              <a:t>Dziedziczy matka i brat.</a:t>
            </a:r>
          </a:p>
          <a:p>
            <a:pPr algn="ctr" eaLnBrk="1" fontAlgn="auto" hangingPunct="1">
              <a:spcAft>
                <a:spcPts val="0"/>
              </a:spcAft>
              <a:buFont typeface="Arial" pitchFamily="34" charset="0"/>
              <a:buNone/>
              <a:defRPr/>
            </a:pPr>
            <a:endParaRPr lang="pl-PL" sz="2000" b="1" dirty="0">
              <a:solidFill>
                <a:schemeClr val="accent1">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accent1">
              <a:lumMod val="20000"/>
              <a:lumOff val="80000"/>
            </a:schemeClr>
          </a:solidFill>
        </p:spPr>
        <p:txBody>
          <a:bodyPr rtlCol="0">
            <a:normAutofit/>
          </a:bodyPr>
          <a:lstStyle/>
          <a:p>
            <a:pPr algn="l" eaLnBrk="1" fontAlgn="auto" hangingPunct="1">
              <a:spcAft>
                <a:spcPts val="0"/>
              </a:spcAft>
              <a:defRPr/>
            </a:pPr>
            <a:r>
              <a:rPr lang="pl-PL" sz="2000" b="1" dirty="0" smtClean="0">
                <a:solidFill>
                  <a:schemeClr val="accent1">
                    <a:lumMod val="75000"/>
                  </a:schemeClr>
                </a:solidFill>
              </a:rPr>
              <a:t>Dziedziczenie ustawowe V</a:t>
            </a:r>
            <a:endParaRPr lang="pl-PL" sz="2000" dirty="0"/>
          </a:p>
        </p:txBody>
      </p:sp>
      <p:sp>
        <p:nvSpPr>
          <p:cNvPr id="3" name="Symbol zastępczy zawartości 2"/>
          <p:cNvSpPr>
            <a:spLocks noGrp="1"/>
          </p:cNvSpPr>
          <p:nvPr>
            <p:ph idx="1"/>
          </p:nvPr>
        </p:nvSpPr>
        <p:spPr/>
        <p:txBody>
          <a:bodyPr rtlCol="0">
            <a:normAutofit/>
          </a:bodyPr>
          <a:lstStyle/>
          <a:p>
            <a:pPr algn="ctr" eaLnBrk="1" fontAlgn="auto" hangingPunct="1">
              <a:spcAft>
                <a:spcPts val="0"/>
              </a:spcAft>
              <a:buFont typeface="Arial" pitchFamily="34" charset="0"/>
              <a:buNone/>
              <a:defRPr/>
            </a:pPr>
            <a:r>
              <a:rPr lang="pl-PL" dirty="0" smtClean="0"/>
              <a:t>	</a:t>
            </a:r>
            <a:r>
              <a:rPr lang="pl-PL" sz="2000" b="1" dirty="0" smtClean="0">
                <a:solidFill>
                  <a:schemeClr val="accent1">
                    <a:lumMod val="75000"/>
                  </a:schemeClr>
                </a:solidFill>
              </a:rPr>
              <a:t>Ziemowit zmarł, nie sporządziwszy testamentu. Nie miał dzieci, był kawalerem, jego rodzice nie żyją i nie miał żadnego rodzeństwa.</a:t>
            </a:r>
          </a:p>
          <a:p>
            <a:pPr algn="ctr" eaLnBrk="1" fontAlgn="auto" hangingPunct="1">
              <a:spcAft>
                <a:spcPts val="0"/>
              </a:spcAft>
              <a:buFont typeface="Arial" pitchFamily="34" charset="0"/>
              <a:buNone/>
              <a:defRPr/>
            </a:pPr>
            <a:endParaRPr lang="pl-PL" sz="1200" b="1" dirty="0" smtClean="0">
              <a:solidFill>
                <a:schemeClr val="accent1">
                  <a:lumMod val="75000"/>
                </a:schemeClr>
              </a:solidFill>
            </a:endParaRPr>
          </a:p>
          <a:p>
            <a:pPr algn="ctr" eaLnBrk="1" fontAlgn="auto" hangingPunct="1">
              <a:spcAft>
                <a:spcPts val="0"/>
              </a:spcAft>
              <a:buFont typeface="Arial" pitchFamily="34" charset="0"/>
              <a:buNone/>
              <a:defRPr/>
            </a:pPr>
            <a:r>
              <a:rPr lang="pl-PL" sz="2000" b="1" dirty="0" smtClean="0">
                <a:solidFill>
                  <a:schemeClr val="accent1">
                    <a:lumMod val="75000"/>
                  </a:schemeClr>
                </a:solidFill>
              </a:rPr>
              <a:t>Kto dziedziczy po Ziemowicie?</a:t>
            </a:r>
          </a:p>
          <a:p>
            <a:pPr algn="ctr" eaLnBrk="1" fontAlgn="auto" hangingPunct="1">
              <a:spcAft>
                <a:spcPts val="0"/>
              </a:spcAft>
              <a:buFont typeface="Arial" pitchFamily="34" charset="0"/>
              <a:buNone/>
              <a:defRPr/>
            </a:pPr>
            <a:endParaRPr lang="pl-PL" sz="2000" b="1" dirty="0" smtClean="0">
              <a:solidFill>
                <a:schemeClr val="accent1">
                  <a:lumMod val="75000"/>
                </a:schemeClr>
              </a:solidFill>
            </a:endParaRPr>
          </a:p>
          <a:p>
            <a:pPr algn="ctr" eaLnBrk="1" fontAlgn="auto" hangingPunct="1">
              <a:spcAft>
                <a:spcPts val="0"/>
              </a:spcAft>
              <a:buFont typeface="Arial" pitchFamily="34" charset="0"/>
              <a:buNone/>
              <a:defRPr/>
            </a:pPr>
            <a:r>
              <a:rPr lang="pl-PL" sz="2000" b="1" dirty="0" smtClean="0">
                <a:solidFill>
                  <a:srgbClr val="C00000"/>
                </a:solidFill>
              </a:rPr>
              <a:t>art. 934 § 1 Kodeksu cywilnego</a:t>
            </a:r>
          </a:p>
          <a:p>
            <a:pPr algn="just" eaLnBrk="1" fontAlgn="auto" hangingPunct="1">
              <a:spcAft>
                <a:spcPts val="0"/>
              </a:spcAft>
              <a:buFont typeface="Arial" pitchFamily="34" charset="0"/>
              <a:buNone/>
              <a:defRPr/>
            </a:pPr>
            <a:r>
              <a:rPr lang="pl-PL" sz="2000" dirty="0" smtClean="0">
                <a:solidFill>
                  <a:srgbClr val="C00000"/>
                </a:solidFill>
              </a:rPr>
              <a:t>	</a:t>
            </a:r>
            <a:r>
              <a:rPr lang="pl-PL" sz="1800" dirty="0" smtClean="0">
                <a:solidFill>
                  <a:srgbClr val="C00000"/>
                </a:solidFill>
              </a:rPr>
              <a:t>W braku zstępnych, małżonka, rodziców, rodzeństwa i zstępnych rodzeństwa spadkodawcy cały spadek przypada </a:t>
            </a:r>
            <a:r>
              <a:rPr lang="pl-PL" sz="1800" b="1" dirty="0" smtClean="0">
                <a:solidFill>
                  <a:srgbClr val="C00000"/>
                </a:solidFill>
              </a:rPr>
              <a:t>dziadkom</a:t>
            </a:r>
            <a:r>
              <a:rPr lang="pl-PL" sz="1800" dirty="0" smtClean="0">
                <a:solidFill>
                  <a:srgbClr val="C00000"/>
                </a:solidFill>
              </a:rPr>
              <a:t> spadkodawcy; dziedziczą oni</a:t>
            </a:r>
            <a:br>
              <a:rPr lang="pl-PL" sz="1800" dirty="0" smtClean="0">
                <a:solidFill>
                  <a:srgbClr val="C00000"/>
                </a:solidFill>
              </a:rPr>
            </a:br>
            <a:r>
              <a:rPr lang="pl-PL" sz="1800" dirty="0" smtClean="0">
                <a:solidFill>
                  <a:srgbClr val="C00000"/>
                </a:solidFill>
              </a:rPr>
              <a:t>w częściach równych.</a:t>
            </a:r>
          </a:p>
          <a:p>
            <a:pPr algn="ctr" eaLnBrk="1" fontAlgn="auto" hangingPunct="1">
              <a:spcAft>
                <a:spcPts val="0"/>
              </a:spcAft>
              <a:buFont typeface="Arial" pitchFamily="34" charset="0"/>
              <a:buNone/>
              <a:defRPr/>
            </a:pPr>
            <a:endParaRPr lang="pl-PL" sz="2000" b="1" dirty="0" smtClean="0">
              <a:solidFill>
                <a:srgbClr val="C00000"/>
              </a:solidFill>
            </a:endParaRPr>
          </a:p>
          <a:p>
            <a:pPr algn="ctr" eaLnBrk="1" fontAlgn="auto" hangingPunct="1">
              <a:spcAft>
                <a:spcPts val="0"/>
              </a:spcAft>
              <a:buFont typeface="Arial" pitchFamily="34" charset="0"/>
              <a:buNone/>
              <a:defRPr/>
            </a:pPr>
            <a:endParaRPr lang="pl-PL" sz="2000" b="1" dirty="0" smtClean="0">
              <a:solidFill>
                <a:srgbClr val="C00000"/>
              </a:solidFill>
            </a:endParaRPr>
          </a:p>
          <a:p>
            <a:pPr algn="ctr" eaLnBrk="1" fontAlgn="auto" hangingPunct="1">
              <a:spcAft>
                <a:spcPts val="0"/>
              </a:spcAft>
              <a:buFont typeface="Arial" pitchFamily="34" charset="0"/>
              <a:buNone/>
              <a:defRPr/>
            </a:pPr>
            <a:r>
              <a:rPr lang="pl-PL" sz="2000" b="1" dirty="0" smtClean="0">
                <a:solidFill>
                  <a:schemeClr val="tx2"/>
                </a:solidFill>
              </a:rPr>
              <a:t>Dziedziczą dziadkowie – dwóch dziadków i dwie babcie.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accent1">
              <a:lumMod val="20000"/>
              <a:lumOff val="80000"/>
            </a:schemeClr>
          </a:solidFill>
        </p:spPr>
        <p:txBody>
          <a:bodyPr rtlCol="0">
            <a:normAutofit/>
          </a:bodyPr>
          <a:lstStyle/>
          <a:p>
            <a:pPr algn="l" eaLnBrk="1" fontAlgn="auto" hangingPunct="1">
              <a:spcAft>
                <a:spcPts val="0"/>
              </a:spcAft>
              <a:defRPr/>
            </a:pPr>
            <a:r>
              <a:rPr lang="pl-PL" sz="2000" b="1" dirty="0" smtClean="0">
                <a:solidFill>
                  <a:schemeClr val="accent1">
                    <a:lumMod val="75000"/>
                  </a:schemeClr>
                </a:solidFill>
              </a:rPr>
              <a:t>Dziedziczenie ustawowe VI</a:t>
            </a:r>
            <a:endParaRPr lang="pl-PL" sz="2000" dirty="0"/>
          </a:p>
        </p:txBody>
      </p:sp>
      <p:sp>
        <p:nvSpPr>
          <p:cNvPr id="3" name="Symbol zastępczy zawartości 2"/>
          <p:cNvSpPr>
            <a:spLocks noGrp="1"/>
          </p:cNvSpPr>
          <p:nvPr>
            <p:ph idx="1"/>
          </p:nvPr>
        </p:nvSpPr>
        <p:spPr>
          <a:xfrm>
            <a:off x="107950" y="1600200"/>
            <a:ext cx="8928100" cy="4997450"/>
          </a:xfrm>
        </p:spPr>
        <p:txBody>
          <a:bodyPr rtlCol="0">
            <a:normAutofit/>
          </a:bodyPr>
          <a:lstStyle/>
          <a:p>
            <a:pPr algn="ctr" eaLnBrk="1" fontAlgn="auto" hangingPunct="1">
              <a:spcAft>
                <a:spcPts val="0"/>
              </a:spcAft>
              <a:buFont typeface="Arial" pitchFamily="34" charset="0"/>
              <a:buNone/>
              <a:defRPr/>
            </a:pPr>
            <a:r>
              <a:rPr lang="pl-PL" dirty="0" smtClean="0"/>
              <a:t>	</a:t>
            </a:r>
            <a:r>
              <a:rPr lang="pl-PL" sz="2000" b="1" dirty="0" smtClean="0">
                <a:solidFill>
                  <a:schemeClr val="accent1">
                    <a:lumMod val="75000"/>
                  </a:schemeClr>
                </a:solidFill>
              </a:rPr>
              <a:t>Wieńczysława zmarła bezpotomnie. Jej mąż i rodzice nie żyją, była jedynaczką. Żyją wujkowie (rodzeństwo matki) i pasierbica Wieńczysławy </a:t>
            </a:r>
          </a:p>
          <a:p>
            <a:pPr algn="ctr" eaLnBrk="1" fontAlgn="auto" hangingPunct="1">
              <a:spcAft>
                <a:spcPts val="0"/>
              </a:spcAft>
              <a:buFont typeface="Arial" pitchFamily="34" charset="0"/>
              <a:buNone/>
              <a:defRPr/>
            </a:pPr>
            <a:r>
              <a:rPr lang="pl-PL" sz="2000" b="1" dirty="0" smtClean="0">
                <a:solidFill>
                  <a:schemeClr val="accent1">
                    <a:lumMod val="75000"/>
                  </a:schemeClr>
                </a:solidFill>
              </a:rPr>
              <a:t>(córka męża z pierwszego małżeństwa). Wieńczysława nie sporządziła testamentu.</a:t>
            </a:r>
          </a:p>
          <a:p>
            <a:pPr algn="ctr" eaLnBrk="1" fontAlgn="auto" hangingPunct="1">
              <a:spcAft>
                <a:spcPts val="0"/>
              </a:spcAft>
              <a:buFont typeface="Arial" pitchFamily="34" charset="0"/>
              <a:buNone/>
              <a:defRPr/>
            </a:pPr>
            <a:endParaRPr lang="pl-PL" sz="1200" b="1" dirty="0" smtClean="0">
              <a:solidFill>
                <a:schemeClr val="accent1">
                  <a:lumMod val="75000"/>
                </a:schemeClr>
              </a:solidFill>
            </a:endParaRPr>
          </a:p>
          <a:p>
            <a:pPr algn="ctr" eaLnBrk="1" fontAlgn="auto" hangingPunct="1">
              <a:spcAft>
                <a:spcPts val="0"/>
              </a:spcAft>
              <a:buFont typeface="Arial" pitchFamily="34" charset="0"/>
              <a:buNone/>
              <a:defRPr/>
            </a:pPr>
            <a:r>
              <a:rPr lang="pl-PL" sz="2000" b="1" dirty="0" smtClean="0">
                <a:solidFill>
                  <a:schemeClr val="accent1">
                    <a:lumMod val="75000"/>
                  </a:schemeClr>
                </a:solidFill>
              </a:rPr>
              <a:t>Kto dziedziczy po Wieńczysławie?</a:t>
            </a:r>
          </a:p>
          <a:p>
            <a:pPr algn="ctr" eaLnBrk="1" fontAlgn="auto" hangingPunct="1">
              <a:spcAft>
                <a:spcPts val="0"/>
              </a:spcAft>
              <a:buFont typeface="Arial" pitchFamily="34" charset="0"/>
              <a:buNone/>
              <a:defRPr/>
            </a:pPr>
            <a:endParaRPr lang="pl-PL" sz="2000" b="1" dirty="0" smtClean="0">
              <a:solidFill>
                <a:schemeClr val="accent1">
                  <a:lumMod val="75000"/>
                </a:schemeClr>
              </a:solidFill>
            </a:endParaRPr>
          </a:p>
          <a:p>
            <a:pPr algn="ctr" eaLnBrk="1" fontAlgn="auto" hangingPunct="1">
              <a:spcAft>
                <a:spcPts val="0"/>
              </a:spcAft>
              <a:buFont typeface="Arial" pitchFamily="34" charset="0"/>
              <a:buNone/>
              <a:defRPr/>
            </a:pPr>
            <a:r>
              <a:rPr lang="pl-PL" sz="2000" b="1" dirty="0" smtClean="0">
                <a:solidFill>
                  <a:srgbClr val="C00000"/>
                </a:solidFill>
              </a:rPr>
              <a:t>art. 934</a:t>
            </a:r>
            <a:r>
              <a:rPr lang="pl-PL" sz="2000" b="1" baseline="30000" dirty="0" smtClean="0">
                <a:solidFill>
                  <a:srgbClr val="C00000"/>
                </a:solidFill>
              </a:rPr>
              <a:t>1</a:t>
            </a:r>
            <a:r>
              <a:rPr lang="pl-PL" sz="2000" b="1" dirty="0" smtClean="0">
                <a:solidFill>
                  <a:srgbClr val="C00000"/>
                </a:solidFill>
              </a:rPr>
              <a:t> KC</a:t>
            </a:r>
            <a:endParaRPr lang="pl-PL" sz="1800" b="1" dirty="0" smtClean="0">
              <a:solidFill>
                <a:srgbClr val="C00000"/>
              </a:solidFill>
            </a:endParaRPr>
          </a:p>
          <a:p>
            <a:pPr algn="just" eaLnBrk="1" fontAlgn="auto" hangingPunct="1">
              <a:spcAft>
                <a:spcPts val="0"/>
              </a:spcAft>
              <a:buFont typeface="Arial" pitchFamily="34" charset="0"/>
              <a:buNone/>
              <a:defRPr/>
            </a:pPr>
            <a:r>
              <a:rPr lang="pl-PL" sz="1800" dirty="0" smtClean="0">
                <a:solidFill>
                  <a:srgbClr val="C00000"/>
                </a:solidFill>
              </a:rPr>
              <a:t>	W braku małżonka spadkodawcy i krewnych, powołanych do dziedziczenia z ustawy, spadek przypada w częściach równych tym </a:t>
            </a:r>
            <a:r>
              <a:rPr lang="pl-PL" sz="1800" b="1" dirty="0" smtClean="0">
                <a:solidFill>
                  <a:srgbClr val="C00000"/>
                </a:solidFill>
              </a:rPr>
              <a:t>dzieciom małżonka spadkodawcy</a:t>
            </a:r>
            <a:r>
              <a:rPr lang="pl-PL" sz="1800" dirty="0" smtClean="0">
                <a:solidFill>
                  <a:srgbClr val="C00000"/>
                </a:solidFill>
              </a:rPr>
              <a:t>, których żadne z rodziców nie dożyło chwili otwarcia spadku.</a:t>
            </a:r>
          </a:p>
          <a:p>
            <a:pPr algn="ctr" eaLnBrk="1" fontAlgn="auto" hangingPunct="1">
              <a:spcAft>
                <a:spcPts val="0"/>
              </a:spcAft>
              <a:buFont typeface="Arial" pitchFamily="34" charset="0"/>
              <a:buNone/>
              <a:defRPr/>
            </a:pPr>
            <a:endParaRPr lang="pl-PL" sz="2000" b="1" dirty="0" smtClean="0">
              <a:solidFill>
                <a:srgbClr val="C00000"/>
              </a:solidFill>
            </a:endParaRPr>
          </a:p>
          <a:p>
            <a:pPr algn="ctr" eaLnBrk="1" fontAlgn="auto" hangingPunct="1">
              <a:spcAft>
                <a:spcPts val="0"/>
              </a:spcAft>
              <a:buFont typeface="Arial" pitchFamily="34" charset="0"/>
              <a:buNone/>
              <a:defRPr/>
            </a:pPr>
            <a:endParaRPr lang="pl-PL" sz="2000" b="1" dirty="0" smtClean="0">
              <a:solidFill>
                <a:srgbClr val="C00000"/>
              </a:solidFill>
            </a:endParaRPr>
          </a:p>
          <a:p>
            <a:pPr algn="ctr" eaLnBrk="1" fontAlgn="auto" hangingPunct="1">
              <a:spcAft>
                <a:spcPts val="0"/>
              </a:spcAft>
              <a:buFont typeface="Arial" pitchFamily="34" charset="0"/>
              <a:buNone/>
              <a:defRPr/>
            </a:pPr>
            <a:r>
              <a:rPr lang="pl-PL" sz="2000" b="1" dirty="0" smtClean="0">
                <a:solidFill>
                  <a:schemeClr val="accent1">
                    <a:lumMod val="75000"/>
                  </a:schemeClr>
                </a:solidFill>
              </a:rPr>
              <a:t>Dziedziczy pasierbica.</a:t>
            </a:r>
            <a:endParaRPr lang="pl-PL" sz="2000" b="1" dirty="0">
              <a:solidFill>
                <a:schemeClr val="accent1">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accent1">
              <a:lumMod val="20000"/>
              <a:lumOff val="80000"/>
            </a:schemeClr>
          </a:solidFill>
        </p:spPr>
        <p:txBody>
          <a:bodyPr rtlCol="0">
            <a:normAutofit/>
          </a:bodyPr>
          <a:lstStyle/>
          <a:p>
            <a:pPr algn="l" eaLnBrk="1" fontAlgn="auto" hangingPunct="1">
              <a:spcAft>
                <a:spcPts val="0"/>
              </a:spcAft>
              <a:defRPr/>
            </a:pPr>
            <a:r>
              <a:rPr lang="pl-PL" sz="2000" b="1" dirty="0" smtClean="0">
                <a:solidFill>
                  <a:schemeClr val="accent1">
                    <a:lumMod val="75000"/>
                  </a:schemeClr>
                </a:solidFill>
              </a:rPr>
              <a:t>Dziedziczenie ustawowe  (II grupa spadkobierców)</a:t>
            </a:r>
            <a:endParaRPr lang="pl-PL" sz="2000" dirty="0"/>
          </a:p>
        </p:txBody>
      </p:sp>
      <p:sp>
        <p:nvSpPr>
          <p:cNvPr id="3" name="Symbol zastępczy zawartości 2"/>
          <p:cNvSpPr>
            <a:spLocks noGrp="1"/>
          </p:cNvSpPr>
          <p:nvPr>
            <p:ph idx="1"/>
          </p:nvPr>
        </p:nvSpPr>
        <p:spPr>
          <a:xfrm>
            <a:off x="179388" y="1412875"/>
            <a:ext cx="8785225" cy="5256213"/>
          </a:xfrm>
        </p:spPr>
        <p:txBody>
          <a:bodyPr rtlCol="0">
            <a:normAutofit/>
          </a:bodyPr>
          <a:lstStyle/>
          <a:p>
            <a:pPr algn="ctr" eaLnBrk="1" fontAlgn="auto" hangingPunct="1">
              <a:spcAft>
                <a:spcPts val="0"/>
              </a:spcAft>
              <a:buFont typeface="Arial" pitchFamily="34" charset="0"/>
              <a:buNone/>
              <a:defRPr/>
            </a:pPr>
            <a:endParaRPr lang="pl-PL" sz="1000" b="1" dirty="0" smtClean="0">
              <a:solidFill>
                <a:schemeClr val="accent1">
                  <a:lumMod val="75000"/>
                </a:schemeClr>
              </a:solidFill>
            </a:endParaRPr>
          </a:p>
          <a:p>
            <a:pPr algn="ctr" eaLnBrk="1" fontAlgn="auto" hangingPunct="1">
              <a:spcAft>
                <a:spcPts val="0"/>
              </a:spcAft>
              <a:buFont typeface="Arial" pitchFamily="34" charset="0"/>
              <a:buNone/>
              <a:defRPr/>
            </a:pPr>
            <a:r>
              <a:rPr lang="pl-PL" sz="2600" b="1" dirty="0" smtClean="0">
                <a:solidFill>
                  <a:schemeClr val="accent1">
                    <a:lumMod val="75000"/>
                  </a:schemeClr>
                </a:solidFill>
              </a:rPr>
              <a:t>II grupa spadkobierców</a:t>
            </a:r>
          </a:p>
          <a:p>
            <a:pPr algn="ctr" eaLnBrk="1" fontAlgn="auto" hangingPunct="1">
              <a:spcAft>
                <a:spcPts val="0"/>
              </a:spcAft>
              <a:buFont typeface="Arial" pitchFamily="34" charset="0"/>
              <a:buNone/>
              <a:defRPr/>
            </a:pPr>
            <a:endParaRPr lang="pl-PL" sz="2000" b="1" dirty="0" smtClean="0">
              <a:solidFill>
                <a:schemeClr val="accent1">
                  <a:lumMod val="75000"/>
                </a:schemeClr>
              </a:solidFill>
            </a:endParaRPr>
          </a:p>
          <a:p>
            <a:pPr algn="ctr" eaLnBrk="1" fontAlgn="auto" hangingPunct="1">
              <a:spcAft>
                <a:spcPts val="0"/>
              </a:spcAft>
              <a:buFont typeface="Arial" pitchFamily="34" charset="0"/>
              <a:buNone/>
              <a:defRPr/>
            </a:pPr>
            <a:r>
              <a:rPr lang="pl-PL" sz="2000" b="1" dirty="0" smtClean="0">
                <a:solidFill>
                  <a:srgbClr val="00B050"/>
                </a:solidFill>
              </a:rPr>
              <a:t>Spadkobiercy z II grupy dochodzą do dziedziczenia tylko w braku zstępnych spadkodawcy.</a:t>
            </a:r>
          </a:p>
          <a:p>
            <a:pPr algn="ctr" eaLnBrk="1" fontAlgn="auto" hangingPunct="1">
              <a:spcAft>
                <a:spcPts val="0"/>
              </a:spcAft>
              <a:buFont typeface="Arial" pitchFamily="34" charset="0"/>
              <a:buNone/>
              <a:defRPr/>
            </a:pPr>
            <a:endParaRPr lang="pl-PL" sz="1200" b="1" dirty="0" smtClean="0">
              <a:solidFill>
                <a:srgbClr val="00B050"/>
              </a:solidFill>
            </a:endParaRPr>
          </a:p>
          <a:p>
            <a:pPr lvl="1" eaLnBrk="1" fontAlgn="auto" hangingPunct="1">
              <a:spcAft>
                <a:spcPts val="0"/>
              </a:spcAft>
              <a:buFont typeface="Wingdings" pitchFamily="2" charset="2"/>
              <a:buChar char="Ø"/>
              <a:defRPr/>
            </a:pPr>
            <a:r>
              <a:rPr lang="pl-PL" sz="1800" b="1" dirty="0" smtClean="0">
                <a:solidFill>
                  <a:schemeClr val="accent1">
                    <a:lumMod val="75000"/>
                  </a:schemeClr>
                </a:solidFill>
              </a:rPr>
              <a:t>małżonek i rodzice spadkodawcy</a:t>
            </a:r>
          </a:p>
          <a:p>
            <a:pPr lvl="1" eaLnBrk="1" fontAlgn="auto" hangingPunct="1">
              <a:spcAft>
                <a:spcPts val="0"/>
              </a:spcAft>
              <a:buFont typeface="Arial" pitchFamily="34" charset="0"/>
              <a:buNone/>
              <a:defRPr/>
            </a:pPr>
            <a:endParaRPr lang="pl-PL" sz="800" b="1" dirty="0" smtClean="0">
              <a:solidFill>
                <a:schemeClr val="accent1">
                  <a:lumMod val="75000"/>
                </a:schemeClr>
              </a:solidFill>
            </a:endParaRPr>
          </a:p>
          <a:p>
            <a:pPr lvl="1" eaLnBrk="1" fontAlgn="auto" hangingPunct="1">
              <a:spcAft>
                <a:spcPts val="0"/>
              </a:spcAft>
              <a:buFont typeface="Wingdings" pitchFamily="2" charset="2"/>
              <a:buChar char="Ø"/>
              <a:defRPr/>
            </a:pPr>
            <a:r>
              <a:rPr lang="pl-PL" sz="1800" b="1" dirty="0" smtClean="0">
                <a:solidFill>
                  <a:schemeClr val="accent1">
                    <a:lumMod val="75000"/>
                  </a:schemeClr>
                </a:solidFill>
              </a:rPr>
              <a:t>rodzice spadkodawcy</a:t>
            </a:r>
          </a:p>
          <a:p>
            <a:pPr lvl="1" eaLnBrk="1" fontAlgn="auto" hangingPunct="1">
              <a:spcAft>
                <a:spcPts val="0"/>
              </a:spcAft>
              <a:buFont typeface="Arial" pitchFamily="34" charset="0"/>
              <a:buNone/>
              <a:defRPr/>
            </a:pPr>
            <a:endParaRPr lang="pl-PL" sz="800" b="1" dirty="0" smtClean="0">
              <a:solidFill>
                <a:schemeClr val="accent1">
                  <a:lumMod val="75000"/>
                </a:schemeClr>
              </a:solidFill>
            </a:endParaRPr>
          </a:p>
          <a:p>
            <a:pPr lvl="1" eaLnBrk="1" fontAlgn="auto" hangingPunct="1">
              <a:spcAft>
                <a:spcPts val="0"/>
              </a:spcAft>
              <a:buFont typeface="Wingdings" pitchFamily="2" charset="2"/>
              <a:buChar char="Ø"/>
              <a:defRPr/>
            </a:pPr>
            <a:r>
              <a:rPr lang="pl-PL" sz="1800" b="1" dirty="0" smtClean="0">
                <a:solidFill>
                  <a:schemeClr val="accent1">
                    <a:lumMod val="75000"/>
                  </a:schemeClr>
                </a:solidFill>
              </a:rPr>
              <a:t>rodzeństwo spadkodawcy (jedno z rodziców nie dożyło otwarcia spadku)</a:t>
            </a:r>
          </a:p>
          <a:p>
            <a:pPr lvl="2" eaLnBrk="1" fontAlgn="auto" hangingPunct="1">
              <a:spcAft>
                <a:spcPts val="0"/>
              </a:spcAft>
              <a:buFont typeface="Wingdings" pitchFamily="2" charset="2"/>
              <a:buChar char="Ø"/>
              <a:defRPr/>
            </a:pPr>
            <a:r>
              <a:rPr lang="pl-PL" sz="1800" dirty="0" smtClean="0">
                <a:solidFill>
                  <a:schemeClr val="accent1">
                    <a:lumMod val="75000"/>
                  </a:schemeClr>
                </a:solidFill>
              </a:rPr>
              <a:t>zstępni rodzeństwa</a:t>
            </a:r>
          </a:p>
          <a:p>
            <a:pPr lvl="1" eaLnBrk="1" fontAlgn="auto" hangingPunct="1">
              <a:spcAft>
                <a:spcPts val="0"/>
              </a:spcAft>
              <a:buFont typeface="Wingdings" pitchFamily="2" charset="2"/>
              <a:buChar char="Ø"/>
              <a:defRPr/>
            </a:pPr>
            <a:endParaRPr lang="pl-PL" sz="800" b="1" dirty="0" smtClean="0">
              <a:solidFill>
                <a:schemeClr val="accent1">
                  <a:lumMod val="75000"/>
                </a:schemeClr>
              </a:solidFill>
            </a:endParaRPr>
          </a:p>
          <a:p>
            <a:pPr lvl="1" eaLnBrk="1" fontAlgn="auto" hangingPunct="1">
              <a:spcAft>
                <a:spcPts val="0"/>
              </a:spcAft>
              <a:buFont typeface="Wingdings" pitchFamily="2" charset="2"/>
              <a:buChar char="Ø"/>
              <a:defRPr/>
            </a:pPr>
            <a:r>
              <a:rPr lang="pl-PL" sz="1800" b="1" dirty="0" smtClean="0">
                <a:solidFill>
                  <a:schemeClr val="accent1">
                    <a:lumMod val="75000"/>
                  </a:schemeClr>
                </a:solidFill>
              </a:rPr>
              <a:t>dziadkowie spadkodawcy</a:t>
            </a:r>
          </a:p>
          <a:p>
            <a:pPr lvl="2" eaLnBrk="1" fontAlgn="auto" hangingPunct="1">
              <a:spcAft>
                <a:spcPts val="0"/>
              </a:spcAft>
              <a:buFont typeface="Wingdings" pitchFamily="2" charset="2"/>
              <a:buChar char="Ø"/>
              <a:defRPr/>
            </a:pPr>
            <a:r>
              <a:rPr lang="pl-PL" sz="1800" dirty="0" smtClean="0">
                <a:solidFill>
                  <a:schemeClr val="accent1">
                    <a:lumMod val="75000"/>
                  </a:schemeClr>
                </a:solidFill>
              </a:rPr>
              <a:t>spadkobiercy dziadków</a:t>
            </a:r>
          </a:p>
          <a:p>
            <a:pPr lvl="2" eaLnBrk="1" fontAlgn="auto" hangingPunct="1">
              <a:spcAft>
                <a:spcPts val="0"/>
              </a:spcAft>
              <a:buFont typeface="Wingdings" pitchFamily="2" charset="2"/>
              <a:buChar char="Ø"/>
              <a:defRPr/>
            </a:pPr>
            <a:r>
              <a:rPr lang="pl-PL" sz="1800" dirty="0" smtClean="0">
                <a:solidFill>
                  <a:schemeClr val="accent1">
                    <a:lumMod val="75000"/>
                  </a:schemeClr>
                </a:solidFill>
              </a:rPr>
              <a:t>pozostali dziadkowie</a:t>
            </a:r>
          </a:p>
          <a:p>
            <a:pPr lvl="1" eaLnBrk="1" fontAlgn="auto" hangingPunct="1">
              <a:spcAft>
                <a:spcPts val="0"/>
              </a:spcAft>
              <a:buFont typeface="Wingdings" pitchFamily="2" charset="2"/>
              <a:buChar char="Ø"/>
              <a:defRPr/>
            </a:pPr>
            <a:r>
              <a:rPr lang="pl-PL" sz="1800" b="1" dirty="0" smtClean="0">
                <a:solidFill>
                  <a:schemeClr val="accent1">
                    <a:lumMod val="75000"/>
                  </a:schemeClr>
                </a:solidFill>
              </a:rPr>
              <a:t>pasierbowie</a:t>
            </a:r>
          </a:p>
          <a:p>
            <a:pPr lvl="1" eaLnBrk="1" fontAlgn="auto" hangingPunct="1">
              <a:spcAft>
                <a:spcPts val="0"/>
              </a:spcAft>
              <a:buFont typeface="Wingdings" pitchFamily="2" charset="2"/>
              <a:buChar char="Ø"/>
              <a:defRPr/>
            </a:pPr>
            <a:endParaRPr lang="pl-PL" sz="2000" b="1" dirty="0" smtClean="0">
              <a:solidFill>
                <a:schemeClr val="accent1">
                  <a:lumMod val="75000"/>
                </a:schemeClr>
              </a:solidFill>
            </a:endParaRPr>
          </a:p>
          <a:p>
            <a:pPr lvl="1" eaLnBrk="1" fontAlgn="auto" hangingPunct="1">
              <a:spcAft>
                <a:spcPts val="0"/>
              </a:spcAft>
              <a:buFont typeface="Arial" pitchFamily="34" charset="0"/>
              <a:buNone/>
              <a:defRPr/>
            </a:pPr>
            <a:endParaRPr lang="pl-PL" sz="2000" b="1" dirty="0" smtClean="0">
              <a:solidFill>
                <a:schemeClr val="accent1">
                  <a:lumMod val="75000"/>
                </a:schemeClr>
              </a:solidFill>
            </a:endParaRPr>
          </a:p>
          <a:p>
            <a:pPr lvl="1" eaLnBrk="1" fontAlgn="auto" hangingPunct="1">
              <a:spcAft>
                <a:spcPts val="0"/>
              </a:spcAft>
              <a:buFont typeface="Arial" pitchFamily="34" charset="0"/>
              <a:buNone/>
              <a:defRPr/>
            </a:pPr>
            <a:endParaRPr lang="pl-PL" sz="2000" b="1" dirty="0" smtClean="0">
              <a:solidFill>
                <a:schemeClr val="accent1">
                  <a:lumMod val="75000"/>
                </a:schemeClr>
              </a:solidFill>
            </a:endParaRPr>
          </a:p>
          <a:p>
            <a:pPr marL="0" lvl="1" indent="0" algn="just" eaLnBrk="1" fontAlgn="auto" hangingPunct="1">
              <a:spcBef>
                <a:spcPts val="0"/>
              </a:spcBef>
              <a:spcAft>
                <a:spcPts val="0"/>
              </a:spcAft>
              <a:buFont typeface="Arial" pitchFamily="34" charset="0"/>
              <a:buNone/>
              <a:defRPr/>
            </a:pPr>
            <a:endParaRPr lang="pl-PL" sz="2000" dirty="0" smtClean="0">
              <a:solidFill>
                <a:schemeClr val="accent1">
                  <a:lumMod val="75000"/>
                </a:schemeClr>
              </a:solidFill>
            </a:endParaRPr>
          </a:p>
          <a:p>
            <a:pPr eaLnBrk="1" fontAlgn="auto" hangingPunct="1">
              <a:spcAft>
                <a:spcPts val="0"/>
              </a:spcAft>
              <a:buFont typeface="Arial" pitchFamily="34" charset="0"/>
              <a:buChar char="•"/>
              <a:defRPr/>
            </a:pPr>
            <a:endParaRPr lang="pl-P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accent1">
              <a:lumMod val="20000"/>
              <a:lumOff val="80000"/>
            </a:schemeClr>
          </a:solidFill>
        </p:spPr>
        <p:txBody>
          <a:bodyPr rtlCol="0">
            <a:normAutofit/>
          </a:bodyPr>
          <a:lstStyle/>
          <a:p>
            <a:pPr algn="l" eaLnBrk="1" fontAlgn="auto" hangingPunct="1">
              <a:spcAft>
                <a:spcPts val="0"/>
              </a:spcAft>
              <a:defRPr/>
            </a:pPr>
            <a:r>
              <a:rPr lang="pl-PL" sz="2000" b="1" dirty="0" smtClean="0">
                <a:solidFill>
                  <a:schemeClr val="accent1">
                    <a:lumMod val="75000"/>
                  </a:schemeClr>
                </a:solidFill>
              </a:rPr>
              <a:t>Dziedziczenie ustawowe VII</a:t>
            </a:r>
            <a:endParaRPr lang="pl-PL" sz="2000" dirty="0"/>
          </a:p>
        </p:txBody>
      </p:sp>
      <p:sp>
        <p:nvSpPr>
          <p:cNvPr id="3" name="Symbol zastępczy zawartości 2"/>
          <p:cNvSpPr>
            <a:spLocks noGrp="1"/>
          </p:cNvSpPr>
          <p:nvPr>
            <p:ph idx="1"/>
          </p:nvPr>
        </p:nvSpPr>
        <p:spPr>
          <a:xfrm>
            <a:off x="179388" y="1484313"/>
            <a:ext cx="8785225" cy="5257800"/>
          </a:xfrm>
        </p:spPr>
        <p:txBody>
          <a:bodyPr rtlCol="0">
            <a:normAutofit/>
          </a:bodyPr>
          <a:lstStyle/>
          <a:p>
            <a:pPr algn="ctr" eaLnBrk="1" fontAlgn="auto" hangingPunct="1">
              <a:spcAft>
                <a:spcPts val="0"/>
              </a:spcAft>
              <a:buFont typeface="Arial" pitchFamily="34" charset="0"/>
              <a:buNone/>
              <a:defRPr/>
            </a:pPr>
            <a:r>
              <a:rPr lang="pl-PL" dirty="0" smtClean="0"/>
              <a:t>	</a:t>
            </a:r>
            <a:r>
              <a:rPr lang="pl-PL" sz="2000" b="1" dirty="0" smtClean="0">
                <a:solidFill>
                  <a:schemeClr val="accent1">
                    <a:lumMod val="75000"/>
                  </a:schemeClr>
                </a:solidFill>
              </a:rPr>
              <a:t>Lubomir zmarł i nie sporządził testamentu. Nie miał żadnej rodziny uprawnionej do dziedziczenia ustawowego.</a:t>
            </a:r>
          </a:p>
          <a:p>
            <a:pPr algn="ctr" eaLnBrk="1" fontAlgn="auto" hangingPunct="1">
              <a:spcAft>
                <a:spcPts val="0"/>
              </a:spcAft>
              <a:buFont typeface="Arial" pitchFamily="34" charset="0"/>
              <a:buNone/>
              <a:defRPr/>
            </a:pPr>
            <a:r>
              <a:rPr lang="pl-PL" sz="2000" b="1" dirty="0" smtClean="0">
                <a:solidFill>
                  <a:schemeClr val="accent1">
                    <a:lumMod val="75000"/>
                  </a:schemeClr>
                </a:solidFill>
              </a:rPr>
              <a:t>Od 10 lat mieszkał ze swoją partnerką.</a:t>
            </a:r>
          </a:p>
          <a:p>
            <a:pPr algn="ctr" eaLnBrk="1" fontAlgn="auto" hangingPunct="1">
              <a:spcAft>
                <a:spcPts val="0"/>
              </a:spcAft>
              <a:buFont typeface="Arial" pitchFamily="34" charset="0"/>
              <a:buNone/>
              <a:defRPr/>
            </a:pPr>
            <a:endParaRPr lang="pl-PL" sz="1000" b="1" dirty="0" smtClean="0">
              <a:solidFill>
                <a:schemeClr val="accent1">
                  <a:lumMod val="75000"/>
                </a:schemeClr>
              </a:solidFill>
            </a:endParaRPr>
          </a:p>
          <a:p>
            <a:pPr algn="ctr" eaLnBrk="1" fontAlgn="auto" hangingPunct="1">
              <a:spcAft>
                <a:spcPts val="0"/>
              </a:spcAft>
              <a:buFont typeface="Arial" pitchFamily="34" charset="0"/>
              <a:buNone/>
              <a:defRPr/>
            </a:pPr>
            <a:r>
              <a:rPr lang="pl-PL" sz="2000" b="1" dirty="0" smtClean="0">
                <a:solidFill>
                  <a:schemeClr val="accent1">
                    <a:lumMod val="75000"/>
                  </a:schemeClr>
                </a:solidFill>
              </a:rPr>
              <a:t>Kto dziedziczy po Lubomirze?</a:t>
            </a:r>
          </a:p>
          <a:p>
            <a:pPr algn="ctr" eaLnBrk="1" fontAlgn="auto" hangingPunct="1">
              <a:spcAft>
                <a:spcPts val="0"/>
              </a:spcAft>
              <a:buFont typeface="Arial" pitchFamily="34" charset="0"/>
              <a:buNone/>
              <a:defRPr/>
            </a:pPr>
            <a:endParaRPr lang="pl-PL" sz="1800" b="1" dirty="0" smtClean="0">
              <a:solidFill>
                <a:schemeClr val="accent1">
                  <a:lumMod val="75000"/>
                </a:schemeClr>
              </a:solidFill>
            </a:endParaRPr>
          </a:p>
          <a:p>
            <a:pPr algn="ctr" eaLnBrk="1" fontAlgn="auto" hangingPunct="1">
              <a:spcAft>
                <a:spcPts val="0"/>
              </a:spcAft>
              <a:buFont typeface="Arial" pitchFamily="34" charset="0"/>
              <a:buNone/>
              <a:defRPr/>
            </a:pPr>
            <a:r>
              <a:rPr lang="pl-PL" sz="1800" b="1" dirty="0" smtClean="0">
                <a:solidFill>
                  <a:srgbClr val="C00000"/>
                </a:solidFill>
              </a:rPr>
              <a:t>art. 935 Kodeksu cywilnego</a:t>
            </a:r>
          </a:p>
          <a:p>
            <a:pPr indent="0" eaLnBrk="1" fontAlgn="auto" hangingPunct="1">
              <a:spcAft>
                <a:spcPts val="0"/>
              </a:spcAft>
              <a:buFont typeface="Arial" pitchFamily="34" charset="0"/>
              <a:buNone/>
              <a:defRPr/>
            </a:pPr>
            <a:r>
              <a:rPr lang="pl-PL" sz="1800" dirty="0" smtClean="0">
                <a:solidFill>
                  <a:srgbClr val="C00000"/>
                </a:solidFill>
              </a:rPr>
              <a:t>W braku małżonka spadkodawcy, jego krewnych i dzieci małżonka spadkodawcy, powołanych do dziedziczenia z ustawy, spadek przypada </a:t>
            </a:r>
            <a:r>
              <a:rPr lang="pl-PL" sz="1800" b="1" dirty="0" smtClean="0">
                <a:solidFill>
                  <a:srgbClr val="C00000"/>
                </a:solidFill>
              </a:rPr>
              <a:t>gminie ostatniego miejsca zamieszkani</a:t>
            </a:r>
            <a:r>
              <a:rPr lang="pl-PL" sz="1800" dirty="0" smtClean="0">
                <a:solidFill>
                  <a:srgbClr val="C00000"/>
                </a:solidFill>
              </a:rPr>
              <a:t>a spadkodawcy jako spadkobiercy ustawowemu.</a:t>
            </a:r>
          </a:p>
          <a:p>
            <a:pPr indent="0" eaLnBrk="1" fontAlgn="auto" hangingPunct="1">
              <a:spcAft>
                <a:spcPts val="0"/>
              </a:spcAft>
              <a:buFont typeface="Arial" pitchFamily="34" charset="0"/>
              <a:buNone/>
              <a:defRPr/>
            </a:pPr>
            <a:endParaRPr lang="pl-PL" sz="800" dirty="0" smtClean="0">
              <a:solidFill>
                <a:srgbClr val="C00000"/>
              </a:solidFill>
            </a:endParaRPr>
          </a:p>
          <a:p>
            <a:pPr indent="0" algn="just" eaLnBrk="1" fontAlgn="auto" hangingPunct="1">
              <a:spcAft>
                <a:spcPts val="0"/>
              </a:spcAft>
              <a:buFont typeface="Arial" pitchFamily="34" charset="0"/>
              <a:buNone/>
              <a:defRPr/>
            </a:pPr>
            <a:r>
              <a:rPr lang="pl-PL" sz="1800" dirty="0" smtClean="0">
                <a:solidFill>
                  <a:srgbClr val="C00000"/>
                </a:solidFill>
              </a:rPr>
              <a:t>Jeżeli ostatniego miejsca zamieszkania spadkodawcy w Rzeczypospolitej Polskiej nie da się ustalić albo ostatnie miejsce zamieszkania spadkodawcy znajdowało się za granicą, spadek przypada </a:t>
            </a:r>
            <a:r>
              <a:rPr lang="pl-PL" sz="1800" b="1" dirty="0" smtClean="0">
                <a:solidFill>
                  <a:srgbClr val="C00000"/>
                </a:solidFill>
              </a:rPr>
              <a:t>Skarbowi Państwa </a:t>
            </a:r>
            <a:r>
              <a:rPr lang="pl-PL" sz="1800" dirty="0" smtClean="0">
                <a:solidFill>
                  <a:srgbClr val="C00000"/>
                </a:solidFill>
              </a:rPr>
              <a:t>jako spadkobiercy ustawowemu.</a:t>
            </a:r>
          </a:p>
          <a:p>
            <a:pPr indent="0" algn="just" eaLnBrk="1" fontAlgn="auto" hangingPunct="1">
              <a:spcAft>
                <a:spcPts val="0"/>
              </a:spcAft>
              <a:buFont typeface="Arial" pitchFamily="34" charset="0"/>
              <a:buNone/>
              <a:defRPr/>
            </a:pPr>
            <a:endParaRPr lang="pl-PL" sz="1800" dirty="0" smtClean="0">
              <a:solidFill>
                <a:srgbClr val="C00000"/>
              </a:solidFill>
            </a:endParaRPr>
          </a:p>
          <a:p>
            <a:pPr indent="0" algn="ctr" eaLnBrk="1" fontAlgn="auto" hangingPunct="1">
              <a:spcAft>
                <a:spcPts val="0"/>
              </a:spcAft>
              <a:buFont typeface="Arial" pitchFamily="34" charset="0"/>
              <a:buNone/>
              <a:defRPr/>
            </a:pPr>
            <a:r>
              <a:rPr lang="pl-PL" sz="1800" b="1" dirty="0" smtClean="0">
                <a:solidFill>
                  <a:schemeClr val="accent1">
                    <a:lumMod val="75000"/>
                  </a:schemeClr>
                </a:solidFill>
              </a:rPr>
              <a:t>Dziedziczy gmina, ewentualnie Skarb Państwa.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8229600" cy="6249987"/>
          </a:xfrm>
          <a:solidFill>
            <a:srgbClr val="FFFF66"/>
          </a:solidFill>
        </p:spPr>
        <p:txBody>
          <a:bodyPr rtlCol="0">
            <a:normAutofit/>
          </a:bodyPr>
          <a:lstStyle/>
          <a:p>
            <a:pPr algn="l" eaLnBrk="1" fontAlgn="auto" hangingPunct="1">
              <a:spcAft>
                <a:spcPts val="0"/>
              </a:spcAft>
              <a:defRPr/>
            </a:pPr>
            <a:r>
              <a:rPr lang="pl-PL" sz="3300" b="1" dirty="0" smtClean="0">
                <a:solidFill>
                  <a:schemeClr val="tx2"/>
                </a:solidFill>
              </a:rPr>
              <a:t/>
            </a:r>
            <a:br>
              <a:rPr lang="pl-PL" sz="3300" b="1" dirty="0" smtClean="0">
                <a:solidFill>
                  <a:schemeClr val="tx2"/>
                </a:solidFill>
              </a:rPr>
            </a:br>
            <a:endParaRPr lang="pl-PL" dirty="0">
              <a:solidFill>
                <a:schemeClr val="accent2">
                  <a:lumMod val="75000"/>
                </a:schemeClr>
              </a:solidFill>
            </a:endParaRPr>
          </a:p>
        </p:txBody>
      </p:sp>
      <p:sp>
        <p:nvSpPr>
          <p:cNvPr id="3" name="Symbol zastępczy zawartości 2"/>
          <p:cNvSpPr>
            <a:spLocks noGrp="1"/>
          </p:cNvSpPr>
          <p:nvPr>
            <p:ph idx="1"/>
          </p:nvPr>
        </p:nvSpPr>
        <p:spPr>
          <a:xfrm>
            <a:off x="107950" y="115888"/>
            <a:ext cx="8928100" cy="6626225"/>
          </a:xfrm>
          <a:solidFill>
            <a:schemeClr val="tx2">
              <a:lumMod val="40000"/>
              <a:lumOff val="60000"/>
            </a:schemeClr>
          </a:solidFill>
        </p:spPr>
        <p:txBody>
          <a:bodyPr rtlCol="0">
            <a:normAutofit/>
          </a:bodyPr>
          <a:lstStyle/>
          <a:p>
            <a:pPr algn="ctr" eaLnBrk="1" fontAlgn="auto" hangingPunct="1">
              <a:spcAft>
                <a:spcPts val="0"/>
              </a:spcAft>
              <a:buFont typeface="Arial" pitchFamily="34" charset="0"/>
              <a:buNone/>
              <a:defRPr/>
            </a:pPr>
            <a:endParaRPr lang="pl-PL" sz="2800" b="1" dirty="0" smtClean="0">
              <a:solidFill>
                <a:schemeClr val="tx2"/>
              </a:solidFill>
            </a:endParaRPr>
          </a:p>
          <a:p>
            <a:pPr algn="ctr" eaLnBrk="1" fontAlgn="auto" hangingPunct="1">
              <a:spcAft>
                <a:spcPts val="0"/>
              </a:spcAft>
              <a:buFont typeface="Arial" pitchFamily="34" charset="0"/>
              <a:buNone/>
              <a:defRPr/>
            </a:pPr>
            <a:endParaRPr lang="pl-PL" sz="2800" b="1" dirty="0" smtClean="0">
              <a:solidFill>
                <a:schemeClr val="tx2"/>
              </a:solidFill>
            </a:endParaRPr>
          </a:p>
          <a:p>
            <a:pPr algn="ctr" eaLnBrk="1" fontAlgn="auto" hangingPunct="1">
              <a:spcAft>
                <a:spcPts val="0"/>
              </a:spcAft>
              <a:buFont typeface="Arial" pitchFamily="34" charset="0"/>
              <a:buNone/>
              <a:defRPr/>
            </a:pPr>
            <a:endParaRPr lang="pl-PL" sz="2800" b="1" dirty="0" smtClean="0">
              <a:solidFill>
                <a:schemeClr val="tx2"/>
              </a:solidFill>
            </a:endParaRPr>
          </a:p>
          <a:p>
            <a:pPr algn="ctr" eaLnBrk="1" fontAlgn="auto" hangingPunct="1">
              <a:spcAft>
                <a:spcPts val="0"/>
              </a:spcAft>
              <a:buFont typeface="Arial" pitchFamily="34" charset="0"/>
              <a:buNone/>
              <a:defRPr/>
            </a:pPr>
            <a:endParaRPr lang="pl-PL" sz="2800" b="1" dirty="0" smtClean="0">
              <a:solidFill>
                <a:schemeClr val="tx2"/>
              </a:solidFill>
            </a:endParaRPr>
          </a:p>
          <a:p>
            <a:pPr algn="ctr" eaLnBrk="1" fontAlgn="auto" hangingPunct="1">
              <a:spcAft>
                <a:spcPts val="0"/>
              </a:spcAft>
              <a:buFont typeface="Arial" pitchFamily="34" charset="0"/>
              <a:buNone/>
              <a:defRPr/>
            </a:pPr>
            <a:endParaRPr lang="pl-PL" sz="2800" b="1" dirty="0" smtClean="0">
              <a:solidFill>
                <a:schemeClr val="tx2"/>
              </a:solidFill>
            </a:endParaRPr>
          </a:p>
          <a:p>
            <a:pPr algn="ctr" eaLnBrk="1" fontAlgn="auto" hangingPunct="1">
              <a:spcAft>
                <a:spcPts val="0"/>
              </a:spcAft>
              <a:buFont typeface="Arial" pitchFamily="34" charset="0"/>
              <a:buNone/>
              <a:defRPr/>
            </a:pPr>
            <a:r>
              <a:rPr lang="pl-PL" sz="4500" b="1" dirty="0" smtClean="0">
                <a:solidFill>
                  <a:schemeClr val="tx2"/>
                </a:solidFill>
              </a:rPr>
              <a:t>DZIEDZICZENIE TESTAMENTOWE</a:t>
            </a:r>
            <a:endParaRPr lang="pl-PL" sz="4500" b="1" dirty="0">
              <a:solidFill>
                <a:schemeClr val="tx2"/>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ytuł 1"/>
          <p:cNvSpPr>
            <a:spLocks noGrp="1"/>
          </p:cNvSpPr>
          <p:nvPr>
            <p:ph type="title"/>
          </p:nvPr>
        </p:nvSpPr>
        <p:spPr>
          <a:solidFill>
            <a:schemeClr val="tx2"/>
          </a:solidFill>
        </p:spPr>
        <p:txBody>
          <a:bodyPr/>
          <a:lstStyle/>
          <a:p>
            <a:pPr algn="l" eaLnBrk="1" hangingPunct="1"/>
            <a:r>
              <a:rPr lang="pl-PL" sz="3500" b="1" smtClean="0">
                <a:solidFill>
                  <a:schemeClr val="bg1"/>
                </a:solidFill>
              </a:rPr>
              <a:t>Plan zajęć</a:t>
            </a:r>
          </a:p>
        </p:txBody>
      </p:sp>
      <p:sp>
        <p:nvSpPr>
          <p:cNvPr id="3" name="Symbol zastępczy zawartości 2"/>
          <p:cNvSpPr>
            <a:spLocks noGrp="1"/>
          </p:cNvSpPr>
          <p:nvPr>
            <p:ph idx="1"/>
          </p:nvPr>
        </p:nvSpPr>
        <p:spPr>
          <a:xfrm>
            <a:off x="457200" y="1600200"/>
            <a:ext cx="8229600" cy="4924425"/>
          </a:xfrm>
        </p:spPr>
        <p:txBody>
          <a:bodyPr/>
          <a:lstStyle/>
          <a:p>
            <a:pPr eaLnBrk="1" hangingPunct="1">
              <a:buFont typeface="Arial" charset="0"/>
              <a:buNone/>
            </a:pPr>
            <a:endParaRPr lang="pl-PL" sz="2400" smtClean="0"/>
          </a:p>
          <a:p>
            <a:pPr eaLnBrk="1" hangingPunct="1"/>
            <a:r>
              <a:rPr lang="pl-PL" sz="2400" b="1" smtClean="0">
                <a:solidFill>
                  <a:schemeClr val="tx2"/>
                </a:solidFill>
              </a:rPr>
              <a:t>Reżimy dziedziczenia w prawie polskim</a:t>
            </a:r>
          </a:p>
          <a:p>
            <a:pPr eaLnBrk="1" hangingPunct="1">
              <a:buFont typeface="Arial" charset="0"/>
              <a:buNone/>
            </a:pPr>
            <a:endParaRPr lang="pl-PL" sz="1200" b="1" smtClean="0">
              <a:solidFill>
                <a:schemeClr val="tx2"/>
              </a:solidFill>
            </a:endParaRPr>
          </a:p>
          <a:p>
            <a:pPr eaLnBrk="1" hangingPunct="1"/>
            <a:r>
              <a:rPr lang="pl-PL" sz="2400" b="1" smtClean="0">
                <a:solidFill>
                  <a:schemeClr val="tx2"/>
                </a:solidFill>
              </a:rPr>
              <a:t>Spadkobiercy ustawowi</a:t>
            </a:r>
          </a:p>
          <a:p>
            <a:pPr eaLnBrk="1" hangingPunct="1">
              <a:buFont typeface="Arial" charset="0"/>
              <a:buNone/>
            </a:pPr>
            <a:endParaRPr lang="pl-PL" sz="1200" b="1" smtClean="0">
              <a:solidFill>
                <a:schemeClr val="tx2"/>
              </a:solidFill>
            </a:endParaRPr>
          </a:p>
          <a:p>
            <a:pPr eaLnBrk="1" hangingPunct="1"/>
            <a:r>
              <a:rPr lang="pl-PL" sz="2400" b="1" smtClean="0">
                <a:solidFill>
                  <a:schemeClr val="tx2"/>
                </a:solidFill>
              </a:rPr>
              <a:t>Testament – rodzaje, sposób sporządzenia</a:t>
            </a:r>
          </a:p>
          <a:p>
            <a:pPr eaLnBrk="1" hangingPunct="1">
              <a:buFont typeface="Arial" charset="0"/>
              <a:buNone/>
            </a:pPr>
            <a:endParaRPr lang="pl-PL" sz="1200" b="1" smtClean="0">
              <a:solidFill>
                <a:schemeClr val="tx2"/>
              </a:solidFill>
            </a:endParaRPr>
          </a:p>
          <a:p>
            <a:pPr eaLnBrk="1" hangingPunct="1"/>
            <a:r>
              <a:rPr lang="pl-PL" sz="2400" b="1" smtClean="0">
                <a:solidFill>
                  <a:schemeClr val="tx2"/>
                </a:solidFill>
              </a:rPr>
              <a:t>Wybrane instytucje prawa spadkowego</a:t>
            </a:r>
          </a:p>
          <a:p>
            <a:pPr eaLnBrk="1" hangingPunct="1"/>
            <a:endParaRPr lang="pl-PL" sz="1200" b="1" smtClean="0">
              <a:solidFill>
                <a:schemeClr val="tx2"/>
              </a:solidFill>
            </a:endParaRPr>
          </a:p>
          <a:p>
            <a:pPr eaLnBrk="1" hangingPunct="1"/>
            <a:r>
              <a:rPr lang="pl-PL" sz="2400" b="1" smtClean="0">
                <a:solidFill>
                  <a:schemeClr val="tx2"/>
                </a:solidFill>
              </a:rPr>
              <a:t>Postępowanie spadkowe</a:t>
            </a:r>
          </a:p>
          <a:p>
            <a:pPr eaLnBrk="1" hangingPunct="1">
              <a:buFont typeface="Arial" charset="0"/>
              <a:buNone/>
            </a:pPr>
            <a:endParaRPr lang="pl-PL" sz="1200" b="1" smtClean="0">
              <a:solidFill>
                <a:schemeClr val="tx2"/>
              </a:solidFill>
            </a:endParaRPr>
          </a:p>
          <a:p>
            <a:pPr eaLnBrk="1" hangingPunct="1"/>
            <a:r>
              <a:rPr lang="pl-PL" sz="2400" b="1" smtClean="0">
                <a:solidFill>
                  <a:schemeClr val="tx2"/>
                </a:solidFill>
              </a:rPr>
              <a:t>Podatek od spadków i darowizn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tx2">
              <a:lumMod val="40000"/>
              <a:lumOff val="60000"/>
            </a:schemeClr>
          </a:solidFill>
        </p:spPr>
        <p:txBody>
          <a:bodyPr rtlCol="0">
            <a:normAutofit/>
          </a:bodyPr>
          <a:lstStyle/>
          <a:p>
            <a:pPr algn="l" eaLnBrk="1" fontAlgn="auto" hangingPunct="1">
              <a:spcAft>
                <a:spcPts val="0"/>
              </a:spcAft>
              <a:defRPr/>
            </a:pPr>
            <a:r>
              <a:rPr lang="pl-PL" sz="3000" b="1" dirty="0" smtClean="0">
                <a:solidFill>
                  <a:schemeClr val="tx2"/>
                </a:solidFill>
              </a:rPr>
              <a:t>Dziedziczenie testamentowe</a:t>
            </a:r>
            <a:endParaRPr lang="pl-PL" sz="3000" b="1" dirty="0">
              <a:solidFill>
                <a:schemeClr val="tx2"/>
              </a:solidFill>
            </a:endParaRPr>
          </a:p>
        </p:txBody>
      </p:sp>
      <p:sp>
        <p:nvSpPr>
          <p:cNvPr id="3" name="Symbol zastępczy zawartości 2"/>
          <p:cNvSpPr>
            <a:spLocks noGrp="1"/>
          </p:cNvSpPr>
          <p:nvPr>
            <p:ph idx="1"/>
          </p:nvPr>
        </p:nvSpPr>
        <p:spPr/>
        <p:txBody>
          <a:bodyPr/>
          <a:lstStyle/>
          <a:p>
            <a:pPr eaLnBrk="1" hangingPunct="1">
              <a:buFont typeface="Arial" charset="0"/>
              <a:buNone/>
            </a:pPr>
            <a:endParaRPr lang="pl-PL" sz="2000" b="1" dirty="0" smtClean="0">
              <a:solidFill>
                <a:schemeClr val="tx2"/>
              </a:solidFill>
            </a:endParaRPr>
          </a:p>
          <a:p>
            <a:pPr eaLnBrk="1" hangingPunct="1">
              <a:buFont typeface="Arial" charset="0"/>
              <a:buNone/>
            </a:pPr>
            <a:endParaRPr lang="pl-PL" sz="2000" b="1" dirty="0" smtClean="0">
              <a:solidFill>
                <a:schemeClr val="tx2"/>
              </a:solidFill>
            </a:endParaRPr>
          </a:p>
          <a:p>
            <a:pPr eaLnBrk="1" hangingPunct="1"/>
            <a:r>
              <a:rPr lang="pl-PL" sz="2400" b="1" dirty="0" smtClean="0">
                <a:solidFill>
                  <a:schemeClr val="tx2"/>
                </a:solidFill>
              </a:rPr>
              <a:t>Kto może sporządzić testament?</a:t>
            </a:r>
          </a:p>
          <a:p>
            <a:pPr eaLnBrk="1" hangingPunct="1">
              <a:buFont typeface="Arial" charset="0"/>
              <a:buNone/>
            </a:pPr>
            <a:endParaRPr lang="pl-PL" sz="2000" b="1" dirty="0" smtClean="0">
              <a:solidFill>
                <a:schemeClr val="tx2"/>
              </a:solidFill>
            </a:endParaRPr>
          </a:p>
          <a:p>
            <a:pPr eaLnBrk="1" hangingPunct="1"/>
            <a:r>
              <a:rPr lang="pl-PL" sz="2400" b="1" dirty="0" smtClean="0">
                <a:solidFill>
                  <a:schemeClr val="tx2"/>
                </a:solidFill>
              </a:rPr>
              <a:t>Jakie są rodzaje testamentu?</a:t>
            </a:r>
          </a:p>
          <a:p>
            <a:pPr eaLnBrk="1" hangingPunct="1"/>
            <a:endParaRPr lang="pl-PL" sz="2400" b="1" dirty="0" smtClean="0">
              <a:solidFill>
                <a:schemeClr val="tx2"/>
              </a:solidFill>
            </a:endParaRPr>
          </a:p>
          <a:p>
            <a:pPr eaLnBrk="1" hangingPunct="1"/>
            <a:r>
              <a:rPr lang="pl-PL" sz="2400" b="1" dirty="0" smtClean="0">
                <a:solidFill>
                  <a:schemeClr val="tx2"/>
                </a:solidFill>
              </a:rPr>
              <a:t>Jak sporządzić ważny testament?</a:t>
            </a:r>
          </a:p>
          <a:p>
            <a:pPr eaLnBrk="1" hangingPunct="1">
              <a:buFont typeface="Arial" charset="0"/>
              <a:buNone/>
            </a:pPr>
            <a:endParaRPr lang="pl-PL" sz="2000" b="1" dirty="0" smtClean="0">
              <a:solidFill>
                <a:schemeClr val="tx2"/>
              </a:solidFill>
            </a:endParaRPr>
          </a:p>
          <a:p>
            <a:pPr eaLnBrk="1" hangingPunct="1"/>
            <a:r>
              <a:rPr lang="pl-PL" sz="2400" b="1" dirty="0" smtClean="0">
                <a:solidFill>
                  <a:schemeClr val="tx2"/>
                </a:solidFill>
              </a:rPr>
              <a:t>Zapis, polecenie, podstawienie, wydziedziczenie</a:t>
            </a:r>
          </a:p>
          <a:p>
            <a:pPr eaLnBrk="1" hangingPunct="1"/>
            <a:endParaRPr lang="pl-PL" dirty="0" smtClean="0"/>
          </a:p>
          <a:p>
            <a:pPr eaLnBrk="1" hangingPunct="1"/>
            <a:endParaRPr lang="pl-PL"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accent1">
              <a:lumMod val="20000"/>
              <a:lumOff val="80000"/>
            </a:schemeClr>
          </a:solidFill>
        </p:spPr>
        <p:txBody>
          <a:bodyPr rtlCol="0">
            <a:normAutofit/>
          </a:bodyPr>
          <a:lstStyle/>
          <a:p>
            <a:pPr algn="l" eaLnBrk="1" fontAlgn="auto" hangingPunct="1">
              <a:spcAft>
                <a:spcPts val="0"/>
              </a:spcAft>
              <a:defRPr/>
            </a:pPr>
            <a:r>
              <a:rPr lang="pl-PL" sz="3000" b="1" dirty="0" smtClean="0">
                <a:solidFill>
                  <a:schemeClr val="tx2"/>
                </a:solidFill>
              </a:rPr>
              <a:t>Kto może sporządzić testament?</a:t>
            </a:r>
            <a:endParaRPr lang="pl-PL" sz="3000" b="1" dirty="0">
              <a:solidFill>
                <a:schemeClr val="tx2"/>
              </a:solidFill>
            </a:endParaRPr>
          </a:p>
        </p:txBody>
      </p:sp>
      <p:sp>
        <p:nvSpPr>
          <p:cNvPr id="3" name="Symbol zastępczy zawartości 2"/>
          <p:cNvSpPr>
            <a:spLocks noGrp="1"/>
          </p:cNvSpPr>
          <p:nvPr>
            <p:ph idx="1"/>
          </p:nvPr>
        </p:nvSpPr>
        <p:spPr>
          <a:xfrm>
            <a:off x="107950" y="1484313"/>
            <a:ext cx="8928100" cy="5184775"/>
          </a:xfrm>
        </p:spPr>
        <p:txBody>
          <a:bodyPr/>
          <a:lstStyle/>
          <a:p>
            <a:pPr eaLnBrk="1" hangingPunct="1">
              <a:buFont typeface="Arial" charset="0"/>
              <a:buNone/>
            </a:pPr>
            <a:r>
              <a:rPr lang="pl-PL" sz="2400" b="1" smtClean="0">
                <a:solidFill>
                  <a:srgbClr val="0070C0"/>
                </a:solidFill>
              </a:rPr>
              <a:t>	</a:t>
            </a:r>
          </a:p>
          <a:p>
            <a:pPr eaLnBrk="1" hangingPunct="1">
              <a:buFont typeface="Arial" charset="0"/>
              <a:buNone/>
            </a:pPr>
            <a:r>
              <a:rPr lang="pl-PL" sz="2400" b="1" smtClean="0">
                <a:solidFill>
                  <a:srgbClr val="0070C0"/>
                </a:solidFill>
              </a:rPr>
              <a:t>	</a:t>
            </a:r>
            <a:r>
              <a:rPr lang="pl-PL" sz="2000" b="1" smtClean="0">
                <a:solidFill>
                  <a:srgbClr val="108C10"/>
                </a:solidFill>
              </a:rPr>
              <a:t>art. 944 § 1</a:t>
            </a:r>
            <a:r>
              <a:rPr lang="pl-PL" sz="2000" smtClean="0">
                <a:solidFill>
                  <a:srgbClr val="108C10"/>
                </a:solidFill>
              </a:rPr>
              <a:t> </a:t>
            </a:r>
            <a:r>
              <a:rPr lang="pl-PL" sz="2000" b="1" smtClean="0">
                <a:solidFill>
                  <a:srgbClr val="108C10"/>
                </a:solidFill>
              </a:rPr>
              <a:t>Kodeksu cywilnego</a:t>
            </a:r>
          </a:p>
          <a:p>
            <a:pPr eaLnBrk="1" hangingPunct="1">
              <a:buFont typeface="Arial" charset="0"/>
              <a:buNone/>
            </a:pPr>
            <a:r>
              <a:rPr lang="pl-PL" sz="2400" smtClean="0">
                <a:solidFill>
                  <a:srgbClr val="0070C0"/>
                </a:solidFill>
              </a:rPr>
              <a:t>	</a:t>
            </a:r>
            <a:r>
              <a:rPr lang="pl-PL" sz="1800" smtClean="0">
                <a:solidFill>
                  <a:schemeClr val="tx2"/>
                </a:solidFill>
              </a:rPr>
              <a:t>Sporządzić i odwołać testament może tylko osoba mająca </a:t>
            </a:r>
            <a:r>
              <a:rPr lang="pl-PL" sz="1800" b="1" smtClean="0">
                <a:solidFill>
                  <a:schemeClr val="tx2"/>
                </a:solidFill>
              </a:rPr>
              <a:t>pełną zdolność do czynności prawnych</a:t>
            </a:r>
            <a:r>
              <a:rPr lang="pl-PL" sz="1800" smtClean="0">
                <a:solidFill>
                  <a:schemeClr val="tx2"/>
                </a:solidFill>
              </a:rPr>
              <a:t>.</a:t>
            </a:r>
          </a:p>
          <a:p>
            <a:pPr eaLnBrk="1" hangingPunct="1"/>
            <a:endParaRPr lang="pl-PL" sz="1000" smtClean="0">
              <a:solidFill>
                <a:srgbClr val="0070C0"/>
              </a:solidFill>
            </a:endParaRPr>
          </a:p>
          <a:p>
            <a:pPr eaLnBrk="1" hangingPunct="1">
              <a:buFont typeface="Arial" charset="0"/>
              <a:buNone/>
            </a:pPr>
            <a:r>
              <a:rPr lang="pl-PL" sz="1000" b="1" smtClean="0">
                <a:solidFill>
                  <a:srgbClr val="0070C0"/>
                </a:solidFill>
              </a:rPr>
              <a:t>	</a:t>
            </a:r>
            <a:r>
              <a:rPr lang="pl-PL" sz="2000" b="1" smtClean="0">
                <a:solidFill>
                  <a:srgbClr val="108C10"/>
                </a:solidFill>
              </a:rPr>
              <a:t>art. 11  Kodeksu cywilnego</a:t>
            </a:r>
          </a:p>
          <a:p>
            <a:pPr eaLnBrk="1" hangingPunct="1">
              <a:buFont typeface="Arial" charset="0"/>
              <a:buNone/>
            </a:pPr>
            <a:r>
              <a:rPr lang="pl-PL" sz="2400" b="1" smtClean="0">
                <a:solidFill>
                  <a:srgbClr val="0070C0"/>
                </a:solidFill>
              </a:rPr>
              <a:t>	</a:t>
            </a:r>
            <a:r>
              <a:rPr lang="pl-PL" sz="1800" smtClean="0">
                <a:solidFill>
                  <a:schemeClr val="tx2"/>
                </a:solidFill>
              </a:rPr>
              <a:t>Pełną zdolność do czynności prawnych nabywa się z chwilą uzyskania </a:t>
            </a:r>
            <a:r>
              <a:rPr lang="pl-PL" sz="1800" b="1" smtClean="0">
                <a:solidFill>
                  <a:schemeClr val="tx2"/>
                </a:solidFill>
              </a:rPr>
              <a:t>pełnoletności</a:t>
            </a:r>
            <a:r>
              <a:rPr lang="pl-PL" sz="1800" smtClean="0">
                <a:solidFill>
                  <a:schemeClr val="tx2"/>
                </a:solidFill>
              </a:rPr>
              <a:t>.</a:t>
            </a:r>
          </a:p>
          <a:p>
            <a:pPr eaLnBrk="1" hangingPunct="1"/>
            <a:endParaRPr lang="pl-PL" sz="1000" smtClean="0">
              <a:solidFill>
                <a:srgbClr val="0070C0"/>
              </a:solidFill>
            </a:endParaRPr>
          </a:p>
          <a:p>
            <a:pPr eaLnBrk="1" hangingPunct="1">
              <a:buFont typeface="Arial" charset="0"/>
              <a:buNone/>
            </a:pPr>
            <a:r>
              <a:rPr lang="pl-PL" sz="1000" b="1" smtClean="0">
                <a:solidFill>
                  <a:srgbClr val="0070C0"/>
                </a:solidFill>
              </a:rPr>
              <a:t>	</a:t>
            </a:r>
            <a:r>
              <a:rPr lang="pl-PL" sz="2000" b="1" smtClean="0">
                <a:solidFill>
                  <a:srgbClr val="108C10"/>
                </a:solidFill>
              </a:rPr>
              <a:t>art. 10 Kodeksu cywilnego</a:t>
            </a:r>
          </a:p>
          <a:p>
            <a:pPr eaLnBrk="1" hangingPunct="1">
              <a:buFont typeface="Arial" charset="0"/>
              <a:buNone/>
            </a:pPr>
            <a:r>
              <a:rPr lang="pl-PL" sz="2400" b="1" smtClean="0">
                <a:solidFill>
                  <a:srgbClr val="0070C0"/>
                </a:solidFill>
              </a:rPr>
              <a:t>	</a:t>
            </a:r>
            <a:r>
              <a:rPr lang="pl-PL" sz="1800" smtClean="0">
                <a:solidFill>
                  <a:schemeClr val="tx2"/>
                </a:solidFill>
              </a:rPr>
              <a:t>§ 1 Pełnoletnim jest, kto ukończył </a:t>
            </a:r>
            <a:r>
              <a:rPr lang="pl-PL" sz="1800" b="1" smtClean="0">
                <a:solidFill>
                  <a:schemeClr val="tx2"/>
                </a:solidFill>
              </a:rPr>
              <a:t>lat osiemnaście</a:t>
            </a:r>
            <a:r>
              <a:rPr lang="pl-PL" sz="1800" smtClean="0">
                <a:solidFill>
                  <a:schemeClr val="tx2"/>
                </a:solidFill>
              </a:rPr>
              <a:t>.</a:t>
            </a:r>
          </a:p>
          <a:p>
            <a:pPr eaLnBrk="1" hangingPunct="1">
              <a:buFont typeface="Arial" charset="0"/>
              <a:buNone/>
            </a:pPr>
            <a:r>
              <a:rPr lang="pl-PL" sz="1800" smtClean="0">
                <a:solidFill>
                  <a:schemeClr val="tx2"/>
                </a:solidFill>
              </a:rPr>
              <a:t>	§ 2. Przez </a:t>
            </a:r>
            <a:r>
              <a:rPr lang="pl-PL" sz="1800" b="1" smtClean="0">
                <a:solidFill>
                  <a:schemeClr val="tx2"/>
                </a:solidFill>
              </a:rPr>
              <a:t>zawarcie małżeństwa małoletni</a:t>
            </a:r>
            <a:r>
              <a:rPr lang="pl-PL" sz="1800" smtClean="0">
                <a:solidFill>
                  <a:schemeClr val="tx2"/>
                </a:solidFill>
              </a:rPr>
              <a:t> uzyskuje pełnoletność. Nie traci jej w razie unieważnienia małżeństwa.</a:t>
            </a:r>
          </a:p>
          <a:p>
            <a:pPr eaLnBrk="1" hangingPunct="1"/>
            <a:endParaRPr lang="pl-PL" sz="1200" smtClean="0">
              <a:solidFill>
                <a:srgbClr val="0070C0"/>
              </a:solidFill>
            </a:endParaRPr>
          </a:p>
          <a:p>
            <a:pPr eaLnBrk="1" hangingPunct="1">
              <a:buFont typeface="Arial" charset="0"/>
              <a:buNone/>
            </a:pPr>
            <a:r>
              <a:rPr lang="pl-PL" sz="2400" b="1" smtClean="0">
                <a:solidFill>
                  <a:srgbClr val="0070C0"/>
                </a:solidFill>
              </a:rPr>
              <a:t>	</a:t>
            </a:r>
            <a:endParaRPr lang="pl-PL" sz="2400" smtClean="0"/>
          </a:p>
          <a:p>
            <a:pPr eaLnBrk="1" hangingPunct="1"/>
            <a:endParaRPr lang="pl-PL"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accent1">
              <a:lumMod val="20000"/>
              <a:lumOff val="80000"/>
            </a:schemeClr>
          </a:solidFill>
        </p:spPr>
        <p:txBody>
          <a:bodyPr rtlCol="0">
            <a:normAutofit/>
          </a:bodyPr>
          <a:lstStyle/>
          <a:p>
            <a:pPr algn="l" eaLnBrk="1" fontAlgn="auto" hangingPunct="1">
              <a:spcAft>
                <a:spcPts val="0"/>
              </a:spcAft>
              <a:defRPr/>
            </a:pPr>
            <a:r>
              <a:rPr lang="pl-PL" sz="3000" b="1" dirty="0" smtClean="0">
                <a:solidFill>
                  <a:schemeClr val="tx2"/>
                </a:solidFill>
              </a:rPr>
              <a:t>Rodzaje testamentów</a:t>
            </a:r>
            <a:endParaRPr lang="pl-PL" sz="3000" b="1" dirty="0">
              <a:solidFill>
                <a:schemeClr val="tx2"/>
              </a:solidFill>
            </a:endParaRPr>
          </a:p>
        </p:txBody>
      </p:sp>
      <p:sp>
        <p:nvSpPr>
          <p:cNvPr id="3" name="Symbol zastępczy zawartości 2"/>
          <p:cNvSpPr>
            <a:spLocks noGrp="1"/>
          </p:cNvSpPr>
          <p:nvPr>
            <p:ph idx="1"/>
          </p:nvPr>
        </p:nvSpPr>
        <p:spPr>
          <a:xfrm>
            <a:off x="250825" y="1484313"/>
            <a:ext cx="8713788" cy="5184775"/>
          </a:xfrm>
        </p:spPr>
        <p:txBody>
          <a:bodyPr rtlCol="0">
            <a:normAutofit/>
          </a:bodyPr>
          <a:lstStyle/>
          <a:p>
            <a:pPr eaLnBrk="1" fontAlgn="auto" hangingPunct="1">
              <a:spcAft>
                <a:spcPts val="0"/>
              </a:spcAft>
              <a:buFont typeface="Arial" pitchFamily="34" charset="0"/>
              <a:buNone/>
              <a:defRPr/>
            </a:pPr>
            <a:r>
              <a:rPr lang="pl-PL" sz="2400" b="1" dirty="0" smtClean="0">
                <a:solidFill>
                  <a:schemeClr val="tx2"/>
                </a:solidFill>
              </a:rPr>
              <a:t>Testamenty zwykłe:</a:t>
            </a:r>
          </a:p>
          <a:p>
            <a:pPr lvl="1" eaLnBrk="1" fontAlgn="auto" hangingPunct="1">
              <a:spcAft>
                <a:spcPts val="0"/>
              </a:spcAft>
              <a:buFont typeface="Wingdings" pitchFamily="2" charset="2"/>
              <a:buChar char="Ø"/>
              <a:defRPr/>
            </a:pPr>
            <a:r>
              <a:rPr lang="pl-PL" sz="2000" b="1" dirty="0" smtClean="0">
                <a:solidFill>
                  <a:srgbClr val="00B050"/>
                </a:solidFill>
              </a:rPr>
              <a:t>własnoręczny</a:t>
            </a:r>
          </a:p>
          <a:p>
            <a:pPr lvl="1" eaLnBrk="1" fontAlgn="auto" hangingPunct="1">
              <a:spcAft>
                <a:spcPts val="0"/>
              </a:spcAft>
              <a:buFont typeface="Wingdings" pitchFamily="2" charset="2"/>
              <a:buChar char="Ø"/>
              <a:defRPr/>
            </a:pPr>
            <a:r>
              <a:rPr lang="pl-PL" sz="2000" b="1" dirty="0" smtClean="0">
                <a:solidFill>
                  <a:srgbClr val="00B050"/>
                </a:solidFill>
              </a:rPr>
              <a:t>notarialny</a:t>
            </a:r>
          </a:p>
          <a:p>
            <a:pPr lvl="1" eaLnBrk="1" fontAlgn="auto" hangingPunct="1">
              <a:spcAft>
                <a:spcPts val="0"/>
              </a:spcAft>
              <a:buFont typeface="Wingdings" pitchFamily="2" charset="2"/>
              <a:buChar char="Ø"/>
              <a:defRPr/>
            </a:pPr>
            <a:r>
              <a:rPr lang="pl-PL" sz="2000" b="1" dirty="0" smtClean="0">
                <a:solidFill>
                  <a:srgbClr val="00B050"/>
                </a:solidFill>
              </a:rPr>
              <a:t>ustny-urzędowy</a:t>
            </a:r>
          </a:p>
          <a:p>
            <a:pPr eaLnBrk="1" fontAlgn="auto" hangingPunct="1">
              <a:spcAft>
                <a:spcPts val="0"/>
              </a:spcAft>
              <a:buFont typeface="Arial" pitchFamily="34" charset="0"/>
              <a:buNone/>
              <a:defRPr/>
            </a:pPr>
            <a:endParaRPr lang="pl-PL" sz="2000" dirty="0" smtClean="0"/>
          </a:p>
          <a:p>
            <a:pPr eaLnBrk="1" fontAlgn="auto" hangingPunct="1">
              <a:spcAft>
                <a:spcPts val="0"/>
              </a:spcAft>
              <a:buFont typeface="Arial" pitchFamily="34" charset="0"/>
              <a:buNone/>
              <a:defRPr/>
            </a:pPr>
            <a:r>
              <a:rPr lang="pl-PL" sz="2400" b="1" dirty="0" smtClean="0">
                <a:solidFill>
                  <a:schemeClr val="tx2"/>
                </a:solidFill>
              </a:rPr>
              <a:t>Testamenty szczególne:</a:t>
            </a:r>
          </a:p>
          <a:p>
            <a:pPr lvl="1" eaLnBrk="1" fontAlgn="auto" hangingPunct="1">
              <a:spcAft>
                <a:spcPts val="0"/>
              </a:spcAft>
              <a:buFont typeface="Wingdings" pitchFamily="2" charset="2"/>
              <a:buChar char="Ø"/>
              <a:defRPr/>
            </a:pPr>
            <a:r>
              <a:rPr lang="pl-PL" sz="1800" dirty="0" smtClean="0">
                <a:solidFill>
                  <a:schemeClr val="tx2"/>
                </a:solidFill>
              </a:rPr>
              <a:t>ustny w obecności co najmniej trzech świadków (</a:t>
            </a:r>
            <a:r>
              <a:rPr lang="pl-PL" sz="1800" b="1" dirty="0" smtClean="0">
                <a:solidFill>
                  <a:schemeClr val="tx2"/>
                </a:solidFill>
              </a:rPr>
              <a:t>obawa rychłej śmierci</a:t>
            </a:r>
            <a:r>
              <a:rPr lang="pl-PL" sz="1800" dirty="0" smtClean="0">
                <a:solidFill>
                  <a:schemeClr val="tx2"/>
                </a:solidFill>
              </a:rPr>
              <a:t>),</a:t>
            </a:r>
          </a:p>
          <a:p>
            <a:pPr lvl="1" eaLnBrk="1" fontAlgn="auto" hangingPunct="1">
              <a:spcAft>
                <a:spcPts val="0"/>
              </a:spcAft>
              <a:buFont typeface="Wingdings" pitchFamily="2" charset="2"/>
              <a:buChar char="Ø"/>
              <a:defRPr/>
            </a:pPr>
            <a:r>
              <a:rPr lang="pl-PL" sz="1800" b="1" dirty="0" smtClean="0">
                <a:solidFill>
                  <a:schemeClr val="tx2"/>
                </a:solidFill>
              </a:rPr>
              <a:t>podróżny </a:t>
            </a:r>
            <a:r>
              <a:rPr lang="pl-PL" sz="1800" dirty="0" smtClean="0">
                <a:solidFill>
                  <a:schemeClr val="tx2"/>
                </a:solidFill>
              </a:rPr>
              <a:t>– ustnie wobec dowódcy polskiego statku przy obecności dwóch świadków,</a:t>
            </a:r>
          </a:p>
          <a:p>
            <a:pPr lvl="1" eaLnBrk="1" fontAlgn="auto" hangingPunct="1">
              <a:spcAft>
                <a:spcPts val="0"/>
              </a:spcAft>
              <a:buFont typeface="Wingdings" pitchFamily="2" charset="2"/>
              <a:buChar char="Ø"/>
              <a:defRPr/>
            </a:pPr>
            <a:r>
              <a:rPr lang="pl-PL" sz="1800" b="1" dirty="0" smtClean="0">
                <a:solidFill>
                  <a:schemeClr val="tx2"/>
                </a:solidFill>
              </a:rPr>
              <a:t>wojskowy</a:t>
            </a:r>
            <a:r>
              <a:rPr lang="pl-PL" sz="1800" dirty="0" smtClean="0">
                <a:solidFill>
                  <a:schemeClr val="tx2"/>
                </a:solidFill>
              </a:rPr>
              <a:t> – mobilizacja, wojna, przebywanie w niewoli (dotyczy tylko żołnierzy);</a:t>
            </a:r>
          </a:p>
          <a:p>
            <a:pPr marL="0" lvl="1" indent="0" eaLnBrk="1" fontAlgn="auto" hangingPunct="1">
              <a:spcBef>
                <a:spcPts val="0"/>
              </a:spcBef>
              <a:spcAft>
                <a:spcPts val="0"/>
              </a:spcAft>
              <a:buFont typeface="Arial" pitchFamily="34" charset="0"/>
              <a:buNone/>
              <a:defRPr/>
            </a:pPr>
            <a:endParaRPr lang="pl-PL" sz="1800" dirty="0" smtClean="0">
              <a:solidFill>
                <a:schemeClr val="tx2"/>
              </a:solidFill>
            </a:endParaRPr>
          </a:p>
          <a:p>
            <a:pPr marL="0" lvl="1" indent="0" algn="ctr" eaLnBrk="1" fontAlgn="auto" hangingPunct="1">
              <a:spcBef>
                <a:spcPts val="0"/>
              </a:spcBef>
              <a:spcAft>
                <a:spcPts val="0"/>
              </a:spcAft>
              <a:buFont typeface="Arial" pitchFamily="34" charset="0"/>
              <a:buNone/>
              <a:defRPr/>
            </a:pPr>
            <a:r>
              <a:rPr lang="pl-PL" sz="1600" b="1" dirty="0" smtClean="0">
                <a:solidFill>
                  <a:schemeClr val="tx2"/>
                </a:solidFill>
              </a:rPr>
              <a:t>art. 955 Kodeksu cywilnego</a:t>
            </a:r>
          </a:p>
          <a:p>
            <a:pPr marL="0" lvl="1" indent="0" algn="just" eaLnBrk="1" fontAlgn="auto" hangingPunct="1">
              <a:spcBef>
                <a:spcPts val="0"/>
              </a:spcBef>
              <a:spcAft>
                <a:spcPts val="0"/>
              </a:spcAft>
              <a:buFont typeface="Arial" pitchFamily="34" charset="0"/>
              <a:buNone/>
              <a:defRPr/>
            </a:pPr>
            <a:r>
              <a:rPr lang="pl-PL" sz="1600" dirty="0" smtClean="0">
                <a:solidFill>
                  <a:schemeClr val="tx2"/>
                </a:solidFill>
              </a:rPr>
              <a:t>Testament szczególny </a:t>
            </a:r>
            <a:r>
              <a:rPr lang="pl-PL" sz="1600" b="1" dirty="0" smtClean="0">
                <a:solidFill>
                  <a:schemeClr val="tx2"/>
                </a:solidFill>
              </a:rPr>
              <a:t>traci moc z upływem sześciu miesięcy </a:t>
            </a:r>
            <a:r>
              <a:rPr lang="pl-PL" sz="1600" dirty="0" smtClean="0">
                <a:solidFill>
                  <a:schemeClr val="tx2"/>
                </a:solidFill>
              </a:rPr>
              <a:t>od ustania okoliczności, które uzasadniały niezachowanie formy testamentu zwykłego, chyba że spadkodawca zmarł przed upływem tego terminu. Bieg terminu ulega zawieszeniu przez czas, w ciągu którego spadkodawca nie ma możności sporządzenia testamentu zwykłego.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accent1">
              <a:lumMod val="20000"/>
              <a:lumOff val="80000"/>
            </a:schemeClr>
          </a:solidFill>
        </p:spPr>
        <p:txBody>
          <a:bodyPr rtlCol="0">
            <a:normAutofit/>
          </a:bodyPr>
          <a:lstStyle/>
          <a:p>
            <a:pPr eaLnBrk="1" fontAlgn="auto" hangingPunct="1">
              <a:spcAft>
                <a:spcPts val="0"/>
              </a:spcAft>
              <a:defRPr/>
            </a:pPr>
            <a:r>
              <a:rPr lang="pl-PL" sz="3000" b="1" dirty="0" smtClean="0">
                <a:solidFill>
                  <a:srgbClr val="C00000"/>
                </a:solidFill>
              </a:rPr>
              <a:t>Testament własnoręczny</a:t>
            </a:r>
            <a:endParaRPr lang="pl-PL" sz="3000" b="1" dirty="0">
              <a:solidFill>
                <a:srgbClr val="C00000"/>
              </a:solidFill>
            </a:endParaRPr>
          </a:p>
        </p:txBody>
      </p:sp>
      <p:sp>
        <p:nvSpPr>
          <p:cNvPr id="3" name="Symbol zastępczy zawartości 2"/>
          <p:cNvSpPr>
            <a:spLocks noGrp="1"/>
          </p:cNvSpPr>
          <p:nvPr>
            <p:ph idx="1"/>
          </p:nvPr>
        </p:nvSpPr>
        <p:spPr>
          <a:xfrm>
            <a:off x="179388" y="1484313"/>
            <a:ext cx="8507412" cy="5257800"/>
          </a:xfrm>
        </p:spPr>
        <p:txBody>
          <a:bodyPr/>
          <a:lstStyle/>
          <a:p>
            <a:pPr eaLnBrk="1" hangingPunct="1">
              <a:buFont typeface="Arial" charset="0"/>
              <a:buNone/>
            </a:pPr>
            <a:r>
              <a:rPr lang="pl-PL" b="1" smtClean="0"/>
              <a:t>	</a:t>
            </a:r>
            <a:r>
              <a:rPr lang="pl-PL" sz="1800" b="1" smtClean="0">
                <a:solidFill>
                  <a:schemeClr val="tx2"/>
                </a:solidFill>
              </a:rPr>
              <a:t>art. 949 § 1 Kodeksu cywilnego</a:t>
            </a:r>
          </a:p>
          <a:p>
            <a:pPr eaLnBrk="1" hangingPunct="1">
              <a:buFont typeface="Arial" charset="0"/>
              <a:buNone/>
            </a:pPr>
            <a:r>
              <a:rPr lang="pl-PL" sz="1800" b="1" smtClean="0">
                <a:solidFill>
                  <a:schemeClr val="tx2"/>
                </a:solidFill>
              </a:rPr>
              <a:t>	</a:t>
            </a:r>
            <a:r>
              <a:rPr lang="pl-PL" sz="1800" smtClean="0">
                <a:solidFill>
                  <a:schemeClr val="tx2"/>
                </a:solidFill>
              </a:rPr>
              <a:t>Spadkodawca może sporządzić testament w ten sposób, że napisze go</a:t>
            </a:r>
            <a:br>
              <a:rPr lang="pl-PL" sz="1800" smtClean="0">
                <a:solidFill>
                  <a:schemeClr val="tx2"/>
                </a:solidFill>
              </a:rPr>
            </a:br>
            <a:r>
              <a:rPr lang="pl-PL" sz="1800" smtClean="0">
                <a:solidFill>
                  <a:schemeClr val="tx2"/>
                </a:solidFill>
              </a:rPr>
              <a:t>w całości pismem ręcznym, podpisze i opatrzy datą.</a:t>
            </a:r>
          </a:p>
          <a:p>
            <a:pPr eaLnBrk="1" hangingPunct="1">
              <a:buFont typeface="Arial" charset="0"/>
              <a:buNone/>
            </a:pPr>
            <a:endParaRPr lang="pl-PL" sz="1800" smtClean="0">
              <a:solidFill>
                <a:schemeClr val="tx2"/>
              </a:solidFill>
            </a:endParaRPr>
          </a:p>
          <a:p>
            <a:pPr eaLnBrk="1" hangingPunct="1">
              <a:buFont typeface="Arial" charset="0"/>
              <a:buNone/>
            </a:pPr>
            <a:r>
              <a:rPr lang="pl-PL" sz="1800" smtClean="0">
                <a:solidFill>
                  <a:schemeClr val="tx2"/>
                </a:solidFill>
              </a:rPr>
              <a:t>				</a:t>
            </a:r>
            <a:r>
              <a:rPr lang="pl-PL" sz="1600" smtClean="0">
                <a:solidFill>
                  <a:schemeClr val="tx2"/>
                </a:solidFill>
              </a:rPr>
              <a:t>DATA</a:t>
            </a:r>
          </a:p>
          <a:p>
            <a:pPr eaLnBrk="1" hangingPunct="1">
              <a:buFont typeface="Arial" charset="0"/>
              <a:buNone/>
            </a:pPr>
            <a:endParaRPr lang="pl-PL" sz="1800" smtClean="0">
              <a:solidFill>
                <a:schemeClr val="tx2"/>
              </a:solidFill>
            </a:endParaRPr>
          </a:p>
          <a:p>
            <a:pPr eaLnBrk="1" hangingPunct="1">
              <a:buFont typeface="Arial" charset="0"/>
              <a:buNone/>
            </a:pPr>
            <a:endParaRPr lang="pl-PL" sz="1800" smtClean="0">
              <a:solidFill>
                <a:schemeClr val="tx2"/>
              </a:solidFill>
            </a:endParaRPr>
          </a:p>
          <a:p>
            <a:pPr eaLnBrk="1" hangingPunct="1">
              <a:buFont typeface="Arial" charset="0"/>
              <a:buNone/>
            </a:pPr>
            <a:endParaRPr lang="pl-PL" sz="1800" smtClean="0">
              <a:solidFill>
                <a:schemeClr val="tx2"/>
              </a:solidFill>
            </a:endParaRPr>
          </a:p>
          <a:p>
            <a:pPr eaLnBrk="1" hangingPunct="1">
              <a:buFont typeface="Arial" charset="0"/>
              <a:buNone/>
            </a:pPr>
            <a:endParaRPr lang="pl-PL" sz="1800" smtClean="0">
              <a:solidFill>
                <a:schemeClr val="tx2"/>
              </a:solidFill>
            </a:endParaRPr>
          </a:p>
          <a:p>
            <a:pPr eaLnBrk="1" hangingPunct="1">
              <a:buFont typeface="Arial" charset="0"/>
              <a:buNone/>
            </a:pPr>
            <a:r>
              <a:rPr lang="pl-PL" sz="1800" smtClean="0">
                <a:solidFill>
                  <a:schemeClr val="tx2"/>
                </a:solidFill>
              </a:rPr>
              <a:t>			</a:t>
            </a:r>
          </a:p>
          <a:p>
            <a:pPr eaLnBrk="1" hangingPunct="1">
              <a:buFont typeface="Arial" charset="0"/>
              <a:buNone/>
            </a:pPr>
            <a:r>
              <a:rPr lang="pl-PL" sz="1800" smtClean="0">
                <a:solidFill>
                  <a:schemeClr val="tx2"/>
                </a:solidFill>
              </a:rPr>
              <a:t>			</a:t>
            </a:r>
            <a:r>
              <a:rPr lang="pl-PL" sz="1600" smtClean="0">
                <a:solidFill>
                  <a:schemeClr val="tx2"/>
                </a:solidFill>
              </a:rPr>
              <a:t>PISMO RĘCZNE</a:t>
            </a:r>
          </a:p>
          <a:p>
            <a:pPr eaLnBrk="1" hangingPunct="1">
              <a:buFont typeface="Arial" charset="0"/>
              <a:buNone/>
            </a:pPr>
            <a:endParaRPr lang="pl-PL" sz="1800" smtClean="0">
              <a:solidFill>
                <a:schemeClr val="tx2"/>
              </a:solidFill>
            </a:endParaRPr>
          </a:p>
          <a:p>
            <a:pPr eaLnBrk="1" hangingPunct="1">
              <a:buFont typeface="Arial" charset="0"/>
              <a:buNone/>
            </a:pPr>
            <a:endParaRPr lang="pl-PL" sz="1800" smtClean="0">
              <a:solidFill>
                <a:schemeClr val="tx2"/>
              </a:solidFill>
            </a:endParaRPr>
          </a:p>
          <a:p>
            <a:pPr eaLnBrk="1" hangingPunct="1">
              <a:buFont typeface="Arial" charset="0"/>
              <a:buNone/>
            </a:pPr>
            <a:r>
              <a:rPr lang="pl-PL" sz="1800" smtClean="0">
                <a:solidFill>
                  <a:schemeClr val="tx2"/>
                </a:solidFill>
              </a:rPr>
              <a:t>					</a:t>
            </a:r>
            <a:r>
              <a:rPr lang="pl-PL" sz="1600" smtClean="0">
                <a:solidFill>
                  <a:schemeClr val="tx2"/>
                </a:solidFill>
              </a:rPr>
              <a:t>PODPIS</a:t>
            </a:r>
          </a:p>
        </p:txBody>
      </p:sp>
      <p:graphicFrame>
        <p:nvGraphicFramePr>
          <p:cNvPr id="4" name="Symbol zastępczy zawartości 5"/>
          <p:cNvGraphicFramePr>
            <a:graphicFrameLocks noGrp="1"/>
          </p:cNvGraphicFramePr>
          <p:nvPr/>
        </p:nvGraphicFramePr>
        <p:xfrm>
          <a:off x="5003800" y="2852738"/>
          <a:ext cx="3384550" cy="3566160"/>
        </p:xfrm>
        <a:graphic>
          <a:graphicData uri="http://schemas.openxmlformats.org/drawingml/2006/table">
            <a:tbl>
              <a:tblPr/>
              <a:tblGrid>
                <a:gridCol w="3384550"/>
              </a:tblGrid>
              <a:tr h="3565525">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pl-PL" sz="1200" b="1" i="0" u="none" strike="noStrike" cap="none" normalizeH="0" baseline="0" dirty="0" smtClean="0">
                        <a:ln>
                          <a:noFill/>
                        </a:ln>
                        <a:solidFill>
                          <a:schemeClr val="tx1"/>
                        </a:solidFill>
                        <a:effectLst/>
                        <a:latin typeface="Lucida Handwriting" pitchFamily="66" charset="0"/>
                      </a:endParaRPr>
                    </a:p>
                    <a:p>
                      <a:pPr marL="0" marR="0" lvl="0" indent="0" algn="r" defTabSz="914400" rtl="0" eaLnBrk="1" fontAlgn="base" latinLnBrk="0" hangingPunct="1">
                        <a:lnSpc>
                          <a:spcPct val="100000"/>
                        </a:lnSpc>
                        <a:spcBef>
                          <a:spcPct val="0"/>
                        </a:spcBef>
                        <a:spcAft>
                          <a:spcPct val="0"/>
                        </a:spcAft>
                        <a:buClrTx/>
                        <a:buSzTx/>
                        <a:buFontTx/>
                        <a:buNone/>
                        <a:tabLst/>
                      </a:pP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Sulejówek, 19 listopada 2012 r.</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Testament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endParaRPr>
                    </a:p>
                    <a:p>
                      <a:pPr marL="0" marR="0" lvl="0" indent="0" algn="just" defTabSz="914400" rtl="0" eaLnBrk="1" fontAlgn="base" latinLnBrk="0" hangingPunct="1">
                        <a:lnSpc>
                          <a:spcPct val="150000"/>
                        </a:lnSpc>
                        <a:spcBef>
                          <a:spcPct val="0"/>
                        </a:spcBef>
                        <a:spcAft>
                          <a:spcPct val="0"/>
                        </a:spcAft>
                        <a:buClrTx/>
                        <a:buSzTx/>
                        <a:buFontTx/>
                        <a:buNone/>
                        <a:tabLst/>
                      </a:pP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Ja, niżej podpisany Teodor </a:t>
                      </a:r>
                      <a:r>
                        <a:rPr kumimoji="0" lang="pl-PL" sz="1600" b="0" i="1" u="none" strike="noStrike" cap="none" normalizeH="0" baseline="0" dirty="0" err="1" smtClean="0">
                          <a:ln>
                            <a:noFill/>
                          </a:ln>
                          <a:solidFill>
                            <a:schemeClr val="tx1"/>
                          </a:solidFill>
                          <a:effectLst/>
                          <a:latin typeface="Book Antiqua" pitchFamily="18" charset="0"/>
                          <a:ea typeface="Latha" pitchFamily="2"/>
                          <a:cs typeface="Latha" pitchFamily="2"/>
                        </a:rPr>
                        <a:t>Stament</a:t>
                      </a: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a:t>
                      </a:r>
                      <a:b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b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do całości spadku powołuję moją żonę, Iwonę </a:t>
                      </a:r>
                      <a:r>
                        <a:rPr kumimoji="0" lang="pl-PL" sz="1600" b="0" i="1" u="none" strike="noStrike" cap="none" normalizeH="0" baseline="0" dirty="0" err="1" smtClean="0">
                          <a:ln>
                            <a:noFill/>
                          </a:ln>
                          <a:solidFill>
                            <a:schemeClr val="tx1"/>
                          </a:solidFill>
                          <a:effectLst/>
                          <a:latin typeface="Book Antiqua" pitchFamily="18" charset="0"/>
                          <a:ea typeface="Latha" pitchFamily="2"/>
                          <a:cs typeface="Latha" pitchFamily="2"/>
                        </a:rPr>
                        <a:t>Stament</a:t>
                      </a: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pl-PL" sz="1600" b="0" i="0" u="none" strike="noStrike" cap="none" normalizeH="0" baseline="0" dirty="0" smtClean="0">
                        <a:ln>
                          <a:noFill/>
                        </a:ln>
                        <a:solidFill>
                          <a:schemeClr val="tx1"/>
                        </a:solidFill>
                        <a:effectLst/>
                        <a:latin typeface="Book Antiqua" pitchFamily="18" charset="0"/>
                        <a:ea typeface="Latha" pitchFamily="2"/>
                        <a:cs typeface="Latha" pitchFamily="2"/>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1600" b="0" i="0" u="none" strike="noStrike" cap="none" normalizeH="0" baseline="0" dirty="0" smtClean="0">
                        <a:ln>
                          <a:noFill/>
                        </a:ln>
                        <a:solidFill>
                          <a:schemeClr val="tx1"/>
                        </a:solidFill>
                        <a:effectLst/>
                        <a:latin typeface="Book Antiqua" pitchFamily="18" charset="0"/>
                        <a:ea typeface="Latha" pitchFamily="2"/>
                        <a:cs typeface="Latha" pitchFamily="2"/>
                      </a:endParaRPr>
                    </a:p>
                    <a:p>
                      <a:pPr marL="0" marR="0" lvl="0" indent="0" algn="r" defTabSz="914400" rtl="0" eaLnBrk="1" fontAlgn="base" latinLnBrk="0" hangingPunct="1">
                        <a:lnSpc>
                          <a:spcPct val="100000"/>
                        </a:lnSpc>
                        <a:spcBef>
                          <a:spcPct val="0"/>
                        </a:spcBef>
                        <a:spcAft>
                          <a:spcPct val="0"/>
                        </a:spcAft>
                        <a:buClrTx/>
                        <a:buSzTx/>
                        <a:buFontTx/>
                        <a:buNone/>
                        <a:tabLst/>
                      </a:pP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Teodor </a:t>
                      </a:r>
                      <a:r>
                        <a:rPr kumimoji="0" lang="pl-PL" sz="1600" b="0" i="1" u="none" strike="noStrike" cap="none" normalizeH="0" baseline="0" dirty="0" err="1" smtClean="0">
                          <a:ln>
                            <a:noFill/>
                          </a:ln>
                          <a:solidFill>
                            <a:schemeClr val="tx1"/>
                          </a:solidFill>
                          <a:effectLst/>
                          <a:latin typeface="Book Antiqua" pitchFamily="18" charset="0"/>
                          <a:ea typeface="Latha" pitchFamily="2"/>
                          <a:cs typeface="Latha" pitchFamily="2"/>
                        </a:rPr>
                        <a:t>Stament</a:t>
                      </a:r>
                      <a:endPar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cxnSp>
        <p:nvCxnSpPr>
          <p:cNvPr id="6" name="Łącznik prosty ze strzałką 5"/>
          <p:cNvCxnSpPr/>
          <p:nvPr/>
        </p:nvCxnSpPr>
        <p:spPr>
          <a:xfrm>
            <a:off x="3563938" y="3141663"/>
            <a:ext cx="2087562" cy="71437"/>
          </a:xfrm>
          <a:prstGeom prst="straightConnector1">
            <a:avLst/>
          </a:prstGeom>
          <a:ln w="19050">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9" name="Łącznik prosty ze strzałką 8"/>
          <p:cNvCxnSpPr/>
          <p:nvPr/>
        </p:nvCxnSpPr>
        <p:spPr>
          <a:xfrm>
            <a:off x="3419475" y="5157788"/>
            <a:ext cx="1439863" cy="0"/>
          </a:xfrm>
          <a:prstGeom prst="straightConnector1">
            <a:avLst/>
          </a:prstGeom>
          <a:ln w="19050">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13" name="Łącznik prosty ze strzałką 12"/>
          <p:cNvCxnSpPr/>
          <p:nvPr/>
        </p:nvCxnSpPr>
        <p:spPr>
          <a:xfrm>
            <a:off x="4643438" y="6092825"/>
            <a:ext cx="2305050" cy="144463"/>
          </a:xfrm>
          <a:prstGeom prst="straightConnector1">
            <a:avLst/>
          </a:prstGeom>
          <a:ln w="1905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7" name="pole tekstowe 16"/>
          <p:cNvSpPr txBox="1">
            <a:spLocks noChangeArrowheads="1"/>
          </p:cNvSpPr>
          <p:nvPr/>
        </p:nvSpPr>
        <p:spPr bwMode="auto">
          <a:xfrm>
            <a:off x="107950" y="3500438"/>
            <a:ext cx="4824413" cy="1293812"/>
          </a:xfrm>
          <a:prstGeom prst="rect">
            <a:avLst/>
          </a:prstGeom>
          <a:noFill/>
          <a:ln w="12700">
            <a:solidFill>
              <a:srgbClr val="C00000"/>
            </a:solidFill>
            <a:miter lim="800000"/>
            <a:headEnd/>
            <a:tailEnd/>
          </a:ln>
        </p:spPr>
        <p:txBody>
          <a:bodyPr>
            <a:spAutoFit/>
          </a:bodyPr>
          <a:lstStyle/>
          <a:p>
            <a:pPr algn="just"/>
            <a:r>
              <a:rPr lang="pl-PL" sz="1400" b="1">
                <a:solidFill>
                  <a:srgbClr val="C00000"/>
                </a:solidFill>
                <a:latin typeface="Calibri" pitchFamily="34" charset="0"/>
              </a:rPr>
              <a:t>Testament musi być w całości napisany pismem ręcznym przez spadkodawcę.</a:t>
            </a:r>
          </a:p>
          <a:p>
            <a:pPr algn="just"/>
            <a:endParaRPr lang="pl-PL" sz="800" b="1">
              <a:solidFill>
                <a:srgbClr val="C00000"/>
              </a:solidFill>
              <a:latin typeface="Calibri" pitchFamily="34" charset="0"/>
            </a:endParaRPr>
          </a:p>
          <a:p>
            <a:pPr algn="just"/>
            <a:r>
              <a:rPr lang="pl-PL" sz="1400" b="1">
                <a:solidFill>
                  <a:srgbClr val="C00000"/>
                </a:solidFill>
                <a:latin typeface="Calibri" pitchFamily="34" charset="0"/>
              </a:rPr>
              <a:t>Jeżeli spadkodawca nie umie lub nie może pisać, musi sporządzić testament u notariusza albo przed właściwym urzędnikiem.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9" end="9"/>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12" end="1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7">
                                            <p:txEl>
                                              <p:pRg st="0" end="0"/>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7">
                                            <p:txEl>
                                              <p:pRg st="2" end="2"/>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7">
                                            <p:bg/>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7">
                                            <p:txEl>
                                              <p:pRg st="0" end="0"/>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uild="allAtOnce"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accent1">
              <a:lumMod val="20000"/>
              <a:lumOff val="80000"/>
            </a:schemeClr>
          </a:solidFill>
        </p:spPr>
        <p:txBody>
          <a:bodyPr rtlCol="0">
            <a:normAutofit/>
          </a:bodyPr>
          <a:lstStyle/>
          <a:p>
            <a:pPr algn="l" eaLnBrk="1" fontAlgn="auto" hangingPunct="1">
              <a:spcAft>
                <a:spcPts val="0"/>
              </a:spcAft>
              <a:defRPr/>
            </a:pPr>
            <a:r>
              <a:rPr lang="pl-PL" sz="2000" b="1" dirty="0" smtClean="0">
                <a:solidFill>
                  <a:schemeClr val="accent1">
                    <a:lumMod val="75000"/>
                  </a:schemeClr>
                </a:solidFill>
              </a:rPr>
              <a:t>Testament własnoręczny – kazusy</a:t>
            </a:r>
            <a:endParaRPr lang="pl-PL" sz="2000" b="1" dirty="0">
              <a:solidFill>
                <a:schemeClr val="accent1">
                  <a:lumMod val="75000"/>
                </a:schemeClr>
              </a:solidFill>
            </a:endParaRPr>
          </a:p>
        </p:txBody>
      </p:sp>
      <p:sp>
        <p:nvSpPr>
          <p:cNvPr id="3" name="Symbol zastępczy zawartości 2"/>
          <p:cNvSpPr>
            <a:spLocks noGrp="1"/>
          </p:cNvSpPr>
          <p:nvPr>
            <p:ph idx="1"/>
          </p:nvPr>
        </p:nvSpPr>
        <p:spPr>
          <a:xfrm>
            <a:off x="107950" y="1600200"/>
            <a:ext cx="8928100" cy="4852988"/>
          </a:xfrm>
          <a:solidFill>
            <a:schemeClr val="bg1"/>
          </a:solidFill>
        </p:spPr>
        <p:txBody>
          <a:bodyPr rtlCol="0">
            <a:normAutofit/>
          </a:bodyPr>
          <a:lstStyle/>
          <a:p>
            <a:pPr eaLnBrk="1" fontAlgn="auto" hangingPunct="1">
              <a:spcAft>
                <a:spcPts val="0"/>
              </a:spcAft>
              <a:buFont typeface="Arial" pitchFamily="34" charset="0"/>
              <a:buNone/>
              <a:defRPr/>
            </a:pPr>
            <a:endParaRPr lang="pl-PL" sz="2400" b="1" dirty="0" smtClean="0">
              <a:solidFill>
                <a:schemeClr val="accent1">
                  <a:lumMod val="75000"/>
                </a:schemeClr>
              </a:solidFill>
            </a:endParaRPr>
          </a:p>
          <a:p>
            <a:pPr algn="ctr" eaLnBrk="1" fontAlgn="auto" hangingPunct="1">
              <a:spcAft>
                <a:spcPts val="0"/>
              </a:spcAft>
              <a:buFont typeface="Arial" pitchFamily="34" charset="0"/>
              <a:buNone/>
              <a:defRPr/>
            </a:pPr>
            <a:r>
              <a:rPr lang="pl-PL" sz="2400" b="1" dirty="0" smtClean="0">
                <a:solidFill>
                  <a:srgbClr val="C00000"/>
                </a:solidFill>
              </a:rPr>
              <a:t>Praca w grupach</a:t>
            </a:r>
          </a:p>
          <a:p>
            <a:pPr eaLnBrk="1" fontAlgn="auto" hangingPunct="1">
              <a:spcAft>
                <a:spcPts val="0"/>
              </a:spcAft>
              <a:buFont typeface="Arial" pitchFamily="34" charset="0"/>
              <a:buNone/>
              <a:defRPr/>
            </a:pPr>
            <a:endParaRPr lang="pl-PL" sz="1200" b="1" dirty="0" smtClean="0">
              <a:solidFill>
                <a:schemeClr val="accent1">
                  <a:lumMod val="75000"/>
                </a:schemeClr>
              </a:solidFill>
            </a:endParaRPr>
          </a:p>
          <a:p>
            <a:pPr algn="ctr" eaLnBrk="1" fontAlgn="auto" hangingPunct="1">
              <a:spcAft>
                <a:spcPts val="0"/>
              </a:spcAft>
              <a:buFont typeface="Arial" pitchFamily="34" charset="0"/>
              <a:buNone/>
              <a:defRPr/>
            </a:pPr>
            <a:r>
              <a:rPr lang="pl-PL" sz="2400" b="1" dirty="0" smtClean="0">
                <a:solidFill>
                  <a:srgbClr val="C00000"/>
                </a:solidFill>
              </a:rPr>
              <a:t>Praca z Kodeksem cywilnym</a:t>
            </a:r>
          </a:p>
          <a:p>
            <a:pPr eaLnBrk="1" fontAlgn="auto" hangingPunct="1">
              <a:spcAft>
                <a:spcPts val="0"/>
              </a:spcAft>
              <a:buFont typeface="Arial" pitchFamily="34" charset="0"/>
              <a:buNone/>
              <a:defRPr/>
            </a:pPr>
            <a:endParaRPr lang="pl-PL" sz="2400" b="1" dirty="0" smtClean="0">
              <a:solidFill>
                <a:schemeClr val="accent1">
                  <a:lumMod val="75000"/>
                </a:schemeClr>
              </a:solidFill>
            </a:endParaRPr>
          </a:p>
          <a:p>
            <a:pPr eaLnBrk="1" fontAlgn="auto" hangingPunct="1">
              <a:spcAft>
                <a:spcPts val="0"/>
              </a:spcAft>
              <a:buFont typeface="Arial" pitchFamily="34" charset="0"/>
              <a:buNone/>
              <a:defRPr/>
            </a:pPr>
            <a:r>
              <a:rPr lang="pl-PL" sz="2400" b="1" dirty="0" smtClean="0">
                <a:solidFill>
                  <a:schemeClr val="accent1">
                    <a:lumMod val="75000"/>
                  </a:schemeClr>
                </a:solidFill>
              </a:rPr>
              <a:t>	</a:t>
            </a:r>
            <a:r>
              <a:rPr lang="pl-PL" sz="1800" b="1" dirty="0" smtClean="0">
                <a:solidFill>
                  <a:srgbClr val="C00000"/>
                </a:solidFill>
              </a:rPr>
              <a:t>Cel:</a:t>
            </a:r>
          </a:p>
          <a:p>
            <a:pPr lvl="1" algn="just" eaLnBrk="1" fontAlgn="auto" hangingPunct="1">
              <a:spcAft>
                <a:spcPts val="0"/>
              </a:spcAft>
              <a:buFont typeface="Wingdings" pitchFamily="2" charset="2"/>
              <a:buChar char="Ø"/>
              <a:defRPr/>
            </a:pPr>
            <a:r>
              <a:rPr lang="pl-PL" sz="1800" b="1" dirty="0" smtClean="0">
                <a:solidFill>
                  <a:schemeClr val="tx2"/>
                </a:solidFill>
              </a:rPr>
              <a:t>nabycie umiejętności sporządzania ważnych i prawnie skutecznych testamentów</a:t>
            </a:r>
          </a:p>
          <a:p>
            <a:pPr lvl="1" algn="just" eaLnBrk="1" fontAlgn="auto" hangingPunct="1">
              <a:spcAft>
                <a:spcPts val="0"/>
              </a:spcAft>
              <a:buFont typeface="Arial" pitchFamily="34" charset="0"/>
              <a:buNone/>
              <a:defRPr/>
            </a:pPr>
            <a:endParaRPr lang="pl-PL" sz="1000" b="1" dirty="0" smtClean="0">
              <a:solidFill>
                <a:schemeClr val="tx2"/>
              </a:solidFill>
            </a:endParaRPr>
          </a:p>
          <a:p>
            <a:pPr lvl="1" algn="just" eaLnBrk="1" fontAlgn="auto" hangingPunct="1">
              <a:spcAft>
                <a:spcPts val="0"/>
              </a:spcAft>
              <a:buFont typeface="Wingdings" pitchFamily="2" charset="2"/>
              <a:buChar char="Ø"/>
              <a:defRPr/>
            </a:pPr>
            <a:r>
              <a:rPr lang="pl-PL" sz="1800" b="1" dirty="0" smtClean="0">
                <a:solidFill>
                  <a:schemeClr val="tx2"/>
                </a:solidFill>
              </a:rPr>
              <a:t>umiejętność wykorzystania instytucji:</a:t>
            </a:r>
          </a:p>
          <a:p>
            <a:pPr lvl="1" algn="just" eaLnBrk="1" fontAlgn="auto" hangingPunct="1">
              <a:spcAft>
                <a:spcPts val="0"/>
              </a:spcAft>
              <a:buFont typeface="Arial" pitchFamily="34" charset="0"/>
              <a:buNone/>
              <a:defRPr/>
            </a:pPr>
            <a:r>
              <a:rPr lang="pl-PL" sz="1800" b="1" dirty="0" smtClean="0">
                <a:solidFill>
                  <a:schemeClr val="tx2"/>
                </a:solidFill>
              </a:rPr>
              <a:t>	– podstawienia,</a:t>
            </a:r>
          </a:p>
          <a:p>
            <a:pPr lvl="1" algn="just" eaLnBrk="1" fontAlgn="auto" hangingPunct="1">
              <a:spcAft>
                <a:spcPts val="0"/>
              </a:spcAft>
              <a:buFont typeface="Arial" pitchFamily="34" charset="0"/>
              <a:buNone/>
              <a:defRPr/>
            </a:pPr>
            <a:r>
              <a:rPr lang="pl-PL" sz="1800" b="1" dirty="0" smtClean="0">
                <a:solidFill>
                  <a:schemeClr val="tx2"/>
                </a:solidFill>
              </a:rPr>
              <a:t>	– polecenia,</a:t>
            </a:r>
          </a:p>
          <a:p>
            <a:pPr lvl="1" algn="just" eaLnBrk="1" fontAlgn="auto" hangingPunct="1">
              <a:spcAft>
                <a:spcPts val="0"/>
              </a:spcAft>
              <a:buFont typeface="Arial" pitchFamily="34" charset="0"/>
              <a:buNone/>
              <a:defRPr/>
            </a:pPr>
            <a:r>
              <a:rPr lang="pl-PL" sz="1800" b="1" dirty="0" smtClean="0">
                <a:solidFill>
                  <a:schemeClr val="tx2"/>
                </a:solidFill>
              </a:rPr>
              <a:t>	– zapisu,</a:t>
            </a:r>
          </a:p>
          <a:p>
            <a:pPr lvl="1" algn="just" eaLnBrk="1" fontAlgn="auto" hangingPunct="1">
              <a:spcAft>
                <a:spcPts val="0"/>
              </a:spcAft>
              <a:buFont typeface="Arial" pitchFamily="34" charset="0"/>
              <a:buNone/>
              <a:defRPr/>
            </a:pPr>
            <a:r>
              <a:rPr lang="pl-PL" sz="1800" b="1" dirty="0" smtClean="0">
                <a:solidFill>
                  <a:schemeClr val="tx2"/>
                </a:solidFill>
              </a:rPr>
              <a:t>	– wydziedziczenia;</a:t>
            </a:r>
            <a:endParaRPr lang="pl-PL" sz="1800" b="1" dirty="0">
              <a:solidFill>
                <a:schemeClr val="tx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8" end="8"/>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9" end="9"/>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10" end="1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11" end="1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accent3">
              <a:lumMod val="20000"/>
              <a:lumOff val="80000"/>
            </a:schemeClr>
          </a:solidFill>
        </p:spPr>
        <p:txBody>
          <a:bodyPr rtlCol="0">
            <a:normAutofit/>
          </a:bodyPr>
          <a:lstStyle/>
          <a:p>
            <a:pPr algn="l" eaLnBrk="1" fontAlgn="auto" hangingPunct="1">
              <a:spcAft>
                <a:spcPts val="0"/>
              </a:spcAft>
              <a:defRPr/>
            </a:pPr>
            <a:r>
              <a:rPr lang="pl-PL" sz="3000" i="1" dirty="0" smtClean="0">
                <a:solidFill>
                  <a:srgbClr val="00B050"/>
                </a:solidFill>
              </a:rPr>
              <a:t>Czy ten testament jest ważny?</a:t>
            </a:r>
            <a:endParaRPr lang="pl-PL" sz="3000" i="1" dirty="0">
              <a:solidFill>
                <a:srgbClr val="00B050"/>
              </a:solidFill>
            </a:endParaRPr>
          </a:p>
        </p:txBody>
      </p:sp>
      <p:sp>
        <p:nvSpPr>
          <p:cNvPr id="3" name="Symbol zastępczy zawartości 2"/>
          <p:cNvSpPr>
            <a:spLocks noGrp="1"/>
          </p:cNvSpPr>
          <p:nvPr>
            <p:ph idx="1"/>
          </p:nvPr>
        </p:nvSpPr>
        <p:spPr>
          <a:xfrm>
            <a:off x="457200" y="1412875"/>
            <a:ext cx="8229600" cy="5329238"/>
          </a:xfrm>
        </p:spPr>
        <p:txBody>
          <a:bodyPr rtlCol="0">
            <a:normAutofit lnSpcReduction="10000"/>
          </a:bodyPr>
          <a:lstStyle/>
          <a:p>
            <a:pPr eaLnBrk="1" fontAlgn="auto" hangingPunct="1">
              <a:spcAft>
                <a:spcPts val="0"/>
              </a:spcAft>
              <a:buFont typeface="Arial" pitchFamily="34" charset="0"/>
              <a:buNone/>
              <a:defRPr/>
            </a:pPr>
            <a:r>
              <a:rPr lang="pl-PL" dirty="0" smtClean="0"/>
              <a:t>	</a:t>
            </a:r>
            <a:endParaRPr lang="pl-PL" sz="2000" dirty="0" smtClean="0"/>
          </a:p>
          <a:p>
            <a:pPr eaLnBrk="1" fontAlgn="auto" hangingPunct="1">
              <a:spcAft>
                <a:spcPts val="0"/>
              </a:spcAft>
              <a:buFont typeface="Arial" pitchFamily="34" charset="0"/>
              <a:buNone/>
              <a:defRPr/>
            </a:pPr>
            <a:endParaRPr lang="pl-PL" sz="2000" dirty="0" smtClean="0"/>
          </a:p>
          <a:p>
            <a:pPr eaLnBrk="1" fontAlgn="auto" hangingPunct="1">
              <a:spcAft>
                <a:spcPts val="0"/>
              </a:spcAft>
              <a:buFont typeface="Arial" pitchFamily="34" charset="0"/>
              <a:buNone/>
              <a:defRPr/>
            </a:pPr>
            <a:endParaRPr lang="pl-PL" sz="2000" dirty="0" smtClean="0"/>
          </a:p>
          <a:p>
            <a:pPr eaLnBrk="1" fontAlgn="auto" hangingPunct="1">
              <a:spcAft>
                <a:spcPts val="0"/>
              </a:spcAft>
              <a:buFont typeface="Arial" pitchFamily="34" charset="0"/>
              <a:buNone/>
              <a:defRPr/>
            </a:pPr>
            <a:endParaRPr lang="pl-PL" sz="2000" dirty="0" smtClean="0"/>
          </a:p>
          <a:p>
            <a:pPr eaLnBrk="1" fontAlgn="auto" hangingPunct="1">
              <a:spcAft>
                <a:spcPts val="0"/>
              </a:spcAft>
              <a:buFont typeface="Arial" pitchFamily="34" charset="0"/>
              <a:buNone/>
              <a:defRPr/>
            </a:pPr>
            <a:endParaRPr lang="pl-PL" sz="2000" dirty="0" smtClean="0"/>
          </a:p>
          <a:p>
            <a:pPr eaLnBrk="1" fontAlgn="auto" hangingPunct="1">
              <a:spcAft>
                <a:spcPts val="0"/>
              </a:spcAft>
              <a:buFont typeface="Arial" pitchFamily="34" charset="0"/>
              <a:buNone/>
              <a:defRPr/>
            </a:pPr>
            <a:endParaRPr lang="pl-PL" sz="2000" dirty="0" smtClean="0"/>
          </a:p>
          <a:p>
            <a:pPr eaLnBrk="1" fontAlgn="auto" hangingPunct="1">
              <a:spcAft>
                <a:spcPts val="0"/>
              </a:spcAft>
              <a:buFont typeface="Arial" pitchFamily="34" charset="0"/>
              <a:buNone/>
              <a:defRPr/>
            </a:pPr>
            <a:endParaRPr lang="pl-PL" sz="2000" dirty="0" smtClean="0"/>
          </a:p>
          <a:p>
            <a:pPr eaLnBrk="1" fontAlgn="auto" hangingPunct="1">
              <a:spcAft>
                <a:spcPts val="0"/>
              </a:spcAft>
              <a:buFont typeface="Arial" pitchFamily="34" charset="0"/>
              <a:buNone/>
              <a:defRPr/>
            </a:pPr>
            <a:endParaRPr lang="pl-PL" sz="2000" dirty="0" smtClean="0"/>
          </a:p>
          <a:p>
            <a:pPr eaLnBrk="1" fontAlgn="auto" hangingPunct="1">
              <a:spcAft>
                <a:spcPts val="0"/>
              </a:spcAft>
              <a:buFont typeface="Arial" pitchFamily="34" charset="0"/>
              <a:buNone/>
              <a:defRPr/>
            </a:pPr>
            <a:endParaRPr lang="pl-PL" sz="2000" dirty="0" smtClean="0"/>
          </a:p>
          <a:p>
            <a:pPr eaLnBrk="1" fontAlgn="auto" hangingPunct="1">
              <a:spcAft>
                <a:spcPts val="0"/>
              </a:spcAft>
              <a:buFont typeface="Arial" pitchFamily="34" charset="0"/>
              <a:buNone/>
              <a:defRPr/>
            </a:pPr>
            <a:endParaRPr lang="pl-PL" sz="2000" dirty="0" smtClean="0"/>
          </a:p>
          <a:p>
            <a:pPr algn="ctr" eaLnBrk="1" fontAlgn="auto" hangingPunct="1">
              <a:spcAft>
                <a:spcPts val="0"/>
              </a:spcAft>
              <a:buFont typeface="Arial" pitchFamily="34" charset="0"/>
              <a:buNone/>
              <a:defRPr/>
            </a:pPr>
            <a:endParaRPr lang="pl-PL" sz="2000" dirty="0" smtClean="0">
              <a:solidFill>
                <a:srgbClr val="C00000"/>
              </a:solidFill>
            </a:endParaRPr>
          </a:p>
          <a:p>
            <a:pPr algn="ctr" eaLnBrk="1" fontAlgn="auto" hangingPunct="1">
              <a:spcAft>
                <a:spcPts val="0"/>
              </a:spcAft>
              <a:buFont typeface="Arial" pitchFamily="34" charset="0"/>
              <a:buNone/>
              <a:defRPr/>
            </a:pPr>
            <a:endParaRPr lang="pl-PL" sz="2000" dirty="0" smtClean="0">
              <a:solidFill>
                <a:srgbClr val="C00000"/>
              </a:solidFill>
            </a:endParaRPr>
          </a:p>
          <a:p>
            <a:pPr algn="ctr" eaLnBrk="1" fontAlgn="auto" hangingPunct="1">
              <a:spcAft>
                <a:spcPts val="0"/>
              </a:spcAft>
              <a:buFont typeface="Arial" pitchFamily="34" charset="0"/>
              <a:buNone/>
              <a:defRPr/>
            </a:pPr>
            <a:r>
              <a:rPr lang="pl-PL" sz="2000" dirty="0" smtClean="0">
                <a:solidFill>
                  <a:srgbClr val="C00000"/>
                </a:solidFill>
              </a:rPr>
              <a:t>Ilu spadkobierców można powołać w testamencie?</a:t>
            </a:r>
          </a:p>
          <a:p>
            <a:pPr algn="ctr" eaLnBrk="1" fontAlgn="auto" hangingPunct="1">
              <a:spcAft>
                <a:spcPts val="0"/>
              </a:spcAft>
              <a:buFont typeface="Arial" pitchFamily="34" charset="0"/>
              <a:buNone/>
              <a:defRPr/>
            </a:pPr>
            <a:r>
              <a:rPr lang="pl-PL" sz="1800" b="1" dirty="0" smtClean="0">
                <a:solidFill>
                  <a:srgbClr val="C00000"/>
                </a:solidFill>
              </a:rPr>
              <a:t>DOWOLNĄ LICZBĘ</a:t>
            </a:r>
          </a:p>
          <a:p>
            <a:pPr algn="ctr" eaLnBrk="1" fontAlgn="auto" hangingPunct="1">
              <a:spcAft>
                <a:spcPts val="0"/>
              </a:spcAft>
              <a:buFont typeface="Arial" pitchFamily="34" charset="0"/>
              <a:buNone/>
              <a:defRPr/>
            </a:pPr>
            <a:endParaRPr lang="pl-PL" sz="1000" dirty="0" smtClean="0">
              <a:solidFill>
                <a:schemeClr val="tx2"/>
              </a:solidFill>
            </a:endParaRPr>
          </a:p>
          <a:p>
            <a:pPr algn="ctr" eaLnBrk="1" fontAlgn="auto" hangingPunct="1">
              <a:spcAft>
                <a:spcPts val="0"/>
              </a:spcAft>
              <a:buFont typeface="Arial" pitchFamily="34" charset="0"/>
              <a:buNone/>
              <a:defRPr/>
            </a:pPr>
            <a:r>
              <a:rPr lang="pl-PL" sz="1600" dirty="0" smtClean="0">
                <a:solidFill>
                  <a:srgbClr val="C00000"/>
                </a:solidFill>
              </a:rPr>
              <a:t>art. 959 Kodeksu cywilnego</a:t>
            </a:r>
            <a:endParaRPr lang="pl-PL" sz="1600" dirty="0">
              <a:solidFill>
                <a:srgbClr val="C00000"/>
              </a:solidFill>
            </a:endParaRPr>
          </a:p>
        </p:txBody>
      </p:sp>
      <p:graphicFrame>
        <p:nvGraphicFramePr>
          <p:cNvPr id="4" name="Symbol zastępczy zawartości 5"/>
          <p:cNvGraphicFramePr>
            <a:graphicFrameLocks noGrp="1"/>
          </p:cNvGraphicFramePr>
          <p:nvPr/>
        </p:nvGraphicFramePr>
        <p:xfrm>
          <a:off x="1619250" y="1773238"/>
          <a:ext cx="5905500" cy="3566160"/>
        </p:xfrm>
        <a:graphic>
          <a:graphicData uri="http://schemas.openxmlformats.org/drawingml/2006/table">
            <a:tbl>
              <a:tblPr/>
              <a:tblGrid>
                <a:gridCol w="5905500"/>
              </a:tblGrid>
              <a:tr h="3565525">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pl-PL" sz="1200" b="1" i="0" u="none" strike="noStrike" cap="none" normalizeH="0" baseline="0" dirty="0" smtClean="0">
                        <a:ln>
                          <a:noFill/>
                        </a:ln>
                        <a:solidFill>
                          <a:schemeClr val="tx1"/>
                        </a:solidFill>
                        <a:effectLst/>
                        <a:latin typeface="Lucida Handwriting" pitchFamily="66" charset="0"/>
                      </a:endParaRPr>
                    </a:p>
                    <a:p>
                      <a:pPr marL="0" marR="0" lvl="0" indent="0" algn="r" defTabSz="914400" rtl="0" eaLnBrk="1" fontAlgn="base" latinLnBrk="0" hangingPunct="1">
                        <a:lnSpc>
                          <a:spcPct val="100000"/>
                        </a:lnSpc>
                        <a:spcBef>
                          <a:spcPct val="0"/>
                        </a:spcBef>
                        <a:spcAft>
                          <a:spcPct val="0"/>
                        </a:spcAft>
                        <a:buClrTx/>
                        <a:buSzTx/>
                        <a:buFontTx/>
                        <a:buNone/>
                        <a:tabLst/>
                      </a:pP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Sulejówek, 19 listopada 2012 r.</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Testament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endParaRPr>
                    </a:p>
                    <a:p>
                      <a:pPr marL="0" marR="0" lvl="0" indent="0" algn="just" defTabSz="914400" rtl="0" eaLnBrk="1" fontAlgn="base" latinLnBrk="0" hangingPunct="1">
                        <a:lnSpc>
                          <a:spcPct val="150000"/>
                        </a:lnSpc>
                        <a:spcBef>
                          <a:spcPct val="0"/>
                        </a:spcBef>
                        <a:spcAft>
                          <a:spcPct val="0"/>
                        </a:spcAft>
                        <a:buClrTx/>
                        <a:buSzTx/>
                        <a:buFontTx/>
                        <a:buNone/>
                        <a:tabLst/>
                      </a:pP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Ja, niżej podpisany Teodor </a:t>
                      </a:r>
                      <a:r>
                        <a:rPr kumimoji="0" lang="pl-PL" sz="1600" b="0" i="1" u="none" strike="noStrike" cap="none" normalizeH="0" baseline="0" dirty="0" err="1" smtClean="0">
                          <a:ln>
                            <a:noFill/>
                          </a:ln>
                          <a:solidFill>
                            <a:schemeClr val="tx1"/>
                          </a:solidFill>
                          <a:effectLst/>
                          <a:latin typeface="Book Antiqua" pitchFamily="18" charset="0"/>
                          <a:ea typeface="Latha" pitchFamily="2"/>
                          <a:cs typeface="Latha" pitchFamily="2"/>
                        </a:rPr>
                        <a:t>Stament</a:t>
                      </a: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 do całości spadku powołuję moją żonę Iwonę </a:t>
                      </a:r>
                      <a:r>
                        <a:rPr kumimoji="0" lang="pl-PL" sz="1600" b="0" i="1" u="none" strike="noStrike" cap="none" normalizeH="0" baseline="0" dirty="0" err="1" smtClean="0">
                          <a:ln>
                            <a:noFill/>
                          </a:ln>
                          <a:solidFill>
                            <a:schemeClr val="tx1"/>
                          </a:solidFill>
                          <a:effectLst/>
                          <a:latin typeface="Book Antiqua" pitchFamily="18" charset="0"/>
                          <a:ea typeface="Latha" pitchFamily="2"/>
                          <a:cs typeface="Latha" pitchFamily="2"/>
                        </a:rPr>
                        <a:t>Stament</a:t>
                      </a: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 moją kuzynkę Alicję Pius oraz mojego bratanka Igora Kliczkę.</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pl-PL" sz="1600" b="0" i="0" u="none" strike="noStrike" cap="none" normalizeH="0" baseline="0" dirty="0" smtClean="0">
                        <a:ln>
                          <a:noFill/>
                        </a:ln>
                        <a:solidFill>
                          <a:schemeClr val="tx1"/>
                        </a:solidFill>
                        <a:effectLst/>
                        <a:latin typeface="Book Antiqua" pitchFamily="18" charset="0"/>
                        <a:ea typeface="Latha" pitchFamily="2"/>
                        <a:cs typeface="Latha" pitchFamily="2"/>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1600" b="0" i="0" u="none" strike="noStrike" cap="none" normalizeH="0" baseline="0" dirty="0" smtClean="0">
                        <a:ln>
                          <a:noFill/>
                        </a:ln>
                        <a:solidFill>
                          <a:schemeClr val="tx1"/>
                        </a:solidFill>
                        <a:effectLst/>
                        <a:latin typeface="Book Antiqua" pitchFamily="18" charset="0"/>
                        <a:ea typeface="Latha" pitchFamily="2"/>
                        <a:cs typeface="Latha" pitchFamily="2"/>
                      </a:endParaRPr>
                    </a:p>
                    <a:p>
                      <a:pPr marL="0" marR="0" lvl="0" indent="0" algn="r" defTabSz="914400" rtl="0" eaLnBrk="1" fontAlgn="base" latinLnBrk="0" hangingPunct="1">
                        <a:lnSpc>
                          <a:spcPct val="100000"/>
                        </a:lnSpc>
                        <a:spcBef>
                          <a:spcPct val="0"/>
                        </a:spcBef>
                        <a:spcAft>
                          <a:spcPct val="0"/>
                        </a:spcAft>
                        <a:buClrTx/>
                        <a:buSzTx/>
                        <a:buFontTx/>
                        <a:buNone/>
                        <a:tabLst/>
                      </a:pP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Teodor </a:t>
                      </a:r>
                      <a:r>
                        <a:rPr kumimoji="0" lang="pl-PL" sz="1600" b="0" i="1" u="none" strike="noStrike" cap="none" normalizeH="0" baseline="0" dirty="0" err="1" smtClean="0">
                          <a:ln>
                            <a:noFill/>
                          </a:ln>
                          <a:solidFill>
                            <a:schemeClr val="tx1"/>
                          </a:solidFill>
                          <a:effectLst/>
                          <a:latin typeface="Book Antiqua" pitchFamily="18" charset="0"/>
                          <a:ea typeface="Latha" pitchFamily="2"/>
                          <a:cs typeface="Latha" pitchFamily="2"/>
                        </a:rPr>
                        <a:t>Stament</a:t>
                      </a:r>
                      <a:endPar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3" end="1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accent3">
              <a:lumMod val="20000"/>
              <a:lumOff val="80000"/>
            </a:schemeClr>
          </a:solidFill>
        </p:spPr>
        <p:txBody>
          <a:bodyPr rtlCol="0">
            <a:normAutofit/>
          </a:bodyPr>
          <a:lstStyle/>
          <a:p>
            <a:pPr algn="l" eaLnBrk="1" fontAlgn="auto" hangingPunct="1">
              <a:spcAft>
                <a:spcPts val="0"/>
              </a:spcAft>
              <a:defRPr/>
            </a:pPr>
            <a:r>
              <a:rPr lang="pl-PL" sz="3000" i="1" dirty="0" smtClean="0">
                <a:solidFill>
                  <a:srgbClr val="00B050"/>
                </a:solidFill>
              </a:rPr>
              <a:t>Czy ten testament jest ważny?</a:t>
            </a:r>
            <a:endParaRPr lang="pl-PL" sz="3000" i="1" dirty="0">
              <a:solidFill>
                <a:srgbClr val="00B050"/>
              </a:solidFill>
            </a:endParaRPr>
          </a:p>
        </p:txBody>
      </p:sp>
      <p:sp>
        <p:nvSpPr>
          <p:cNvPr id="3" name="Symbol zastępczy zawartości 2"/>
          <p:cNvSpPr>
            <a:spLocks noGrp="1"/>
          </p:cNvSpPr>
          <p:nvPr>
            <p:ph idx="1"/>
          </p:nvPr>
        </p:nvSpPr>
        <p:spPr>
          <a:xfrm>
            <a:off x="179388" y="1600200"/>
            <a:ext cx="8713787" cy="5141913"/>
          </a:xfrm>
        </p:spPr>
        <p:txBody>
          <a:bodyPr/>
          <a:lstStyle/>
          <a:p>
            <a:pPr eaLnBrk="1" hangingPunct="1">
              <a:buFont typeface="Arial" charset="0"/>
              <a:buNone/>
            </a:pPr>
            <a:endParaRPr lang="pl-PL" sz="2000" dirty="0" smtClean="0"/>
          </a:p>
          <a:p>
            <a:pPr eaLnBrk="1" hangingPunct="1">
              <a:buFont typeface="Arial" charset="0"/>
              <a:buNone/>
            </a:pPr>
            <a:endParaRPr lang="pl-PL" sz="2000" dirty="0" smtClean="0"/>
          </a:p>
          <a:p>
            <a:pPr eaLnBrk="1" hangingPunct="1">
              <a:buFont typeface="Arial" charset="0"/>
              <a:buNone/>
            </a:pPr>
            <a:endParaRPr lang="pl-PL" sz="2000" dirty="0" smtClean="0"/>
          </a:p>
          <a:p>
            <a:pPr eaLnBrk="1" hangingPunct="1">
              <a:buFont typeface="Arial" charset="0"/>
              <a:buNone/>
            </a:pPr>
            <a:endParaRPr lang="pl-PL" sz="2000" dirty="0" smtClean="0"/>
          </a:p>
          <a:p>
            <a:pPr eaLnBrk="1" hangingPunct="1">
              <a:buFont typeface="Arial" charset="0"/>
              <a:buNone/>
            </a:pPr>
            <a:endParaRPr lang="pl-PL" sz="2000" dirty="0" smtClean="0"/>
          </a:p>
          <a:p>
            <a:pPr eaLnBrk="1" hangingPunct="1">
              <a:buFont typeface="Arial" charset="0"/>
              <a:buNone/>
            </a:pPr>
            <a:endParaRPr lang="pl-PL" sz="2000" dirty="0" smtClean="0"/>
          </a:p>
          <a:p>
            <a:pPr eaLnBrk="1" hangingPunct="1">
              <a:buFont typeface="Arial" charset="0"/>
              <a:buNone/>
            </a:pPr>
            <a:endParaRPr lang="pl-PL" sz="2000" dirty="0" smtClean="0"/>
          </a:p>
          <a:p>
            <a:pPr eaLnBrk="1" hangingPunct="1">
              <a:buFont typeface="Arial" charset="0"/>
              <a:buNone/>
            </a:pPr>
            <a:endParaRPr lang="pl-PL" sz="2000" dirty="0" smtClean="0"/>
          </a:p>
          <a:p>
            <a:pPr eaLnBrk="1" hangingPunct="1">
              <a:buFont typeface="Arial" charset="0"/>
              <a:buNone/>
            </a:pPr>
            <a:endParaRPr lang="pl-PL" sz="2000" dirty="0" smtClean="0"/>
          </a:p>
          <a:p>
            <a:pPr eaLnBrk="1" hangingPunct="1">
              <a:buFont typeface="Arial" charset="0"/>
              <a:buNone/>
            </a:pPr>
            <a:endParaRPr lang="pl-PL" sz="2000" dirty="0" smtClean="0"/>
          </a:p>
          <a:p>
            <a:pPr algn="ctr" eaLnBrk="1" hangingPunct="1">
              <a:buFont typeface="Arial" charset="0"/>
              <a:buNone/>
            </a:pPr>
            <a:r>
              <a:rPr lang="pl-PL" sz="1800" dirty="0" smtClean="0">
                <a:solidFill>
                  <a:srgbClr val="C00000"/>
                </a:solidFill>
              </a:rPr>
              <a:t>Czy można powołać spadkobiercę pod warunkiem?</a:t>
            </a:r>
          </a:p>
          <a:p>
            <a:pPr algn="ctr" eaLnBrk="1" hangingPunct="1">
              <a:buFont typeface="Arial" charset="0"/>
              <a:buNone/>
            </a:pPr>
            <a:r>
              <a:rPr lang="pl-PL" sz="1600" b="1" dirty="0" smtClean="0">
                <a:solidFill>
                  <a:srgbClr val="C00000"/>
                </a:solidFill>
              </a:rPr>
              <a:t>WARUNEK UWAŻA SIĘ ZA NIEISTNIEJĄCY albo POWOŁANIE SPADKOBIERCY JEST NIEWAŻNE.</a:t>
            </a:r>
          </a:p>
          <a:p>
            <a:pPr algn="ctr" eaLnBrk="1" hangingPunct="1">
              <a:buFont typeface="Arial" charset="0"/>
              <a:buNone/>
            </a:pPr>
            <a:endParaRPr lang="pl-PL" sz="1000" dirty="0" smtClean="0">
              <a:solidFill>
                <a:srgbClr val="C00000"/>
              </a:solidFill>
            </a:endParaRPr>
          </a:p>
          <a:p>
            <a:pPr algn="ctr" eaLnBrk="1" hangingPunct="1">
              <a:buFont typeface="Arial" charset="0"/>
              <a:buNone/>
            </a:pPr>
            <a:r>
              <a:rPr lang="pl-PL" sz="1800" dirty="0" smtClean="0">
                <a:solidFill>
                  <a:srgbClr val="C00000"/>
                </a:solidFill>
              </a:rPr>
              <a:t>art. 962 Kodeksu cywilnego</a:t>
            </a:r>
          </a:p>
          <a:p>
            <a:pPr algn="ctr" eaLnBrk="1" hangingPunct="1">
              <a:buFont typeface="Arial" charset="0"/>
              <a:buNone/>
            </a:pPr>
            <a:endParaRPr lang="pl-PL" sz="2000" dirty="0" smtClean="0"/>
          </a:p>
        </p:txBody>
      </p:sp>
      <p:graphicFrame>
        <p:nvGraphicFramePr>
          <p:cNvPr id="4" name="Symbol zastępczy zawartości 5"/>
          <p:cNvGraphicFramePr>
            <a:graphicFrameLocks noGrp="1"/>
          </p:cNvGraphicFramePr>
          <p:nvPr/>
        </p:nvGraphicFramePr>
        <p:xfrm>
          <a:off x="1619250" y="1557338"/>
          <a:ext cx="5905500" cy="3565525"/>
        </p:xfrm>
        <a:graphic>
          <a:graphicData uri="http://schemas.openxmlformats.org/drawingml/2006/table">
            <a:tbl>
              <a:tblPr/>
              <a:tblGrid>
                <a:gridCol w="5905500"/>
              </a:tblGrid>
              <a:tr h="3565525">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pl-PL" sz="1200" b="1" i="0" u="none" strike="noStrike" cap="none" normalizeH="0" baseline="0" dirty="0" smtClean="0">
                        <a:ln>
                          <a:noFill/>
                        </a:ln>
                        <a:solidFill>
                          <a:schemeClr val="tx1"/>
                        </a:solidFill>
                        <a:effectLst/>
                        <a:latin typeface="Lucida Handwriting" pitchFamily="66" charset="0"/>
                      </a:endParaRPr>
                    </a:p>
                    <a:p>
                      <a:pPr marL="0" marR="0" lvl="0" indent="0" algn="r" defTabSz="914400" rtl="0" eaLnBrk="1" fontAlgn="base" latinLnBrk="0" hangingPunct="1">
                        <a:lnSpc>
                          <a:spcPct val="100000"/>
                        </a:lnSpc>
                        <a:spcBef>
                          <a:spcPct val="0"/>
                        </a:spcBef>
                        <a:spcAft>
                          <a:spcPct val="0"/>
                        </a:spcAft>
                        <a:buClrTx/>
                        <a:buSzTx/>
                        <a:buFontTx/>
                        <a:buNone/>
                        <a:tabLst/>
                      </a:pP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Sulejówek, 19 listopada 2012 r.</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Testament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endParaRPr>
                    </a:p>
                    <a:p>
                      <a:pPr marL="0" marR="0" lvl="0" indent="0" algn="just" defTabSz="914400" rtl="0" eaLnBrk="1" fontAlgn="base" latinLnBrk="0" hangingPunct="1">
                        <a:lnSpc>
                          <a:spcPct val="150000"/>
                        </a:lnSpc>
                        <a:spcBef>
                          <a:spcPct val="0"/>
                        </a:spcBef>
                        <a:spcAft>
                          <a:spcPct val="0"/>
                        </a:spcAft>
                        <a:buClrTx/>
                        <a:buSzTx/>
                        <a:buFontTx/>
                        <a:buNone/>
                        <a:tabLst/>
                      </a:pP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Ja, niżej podpisany Teodor </a:t>
                      </a:r>
                      <a:r>
                        <a:rPr kumimoji="0" lang="pl-PL" sz="1600" b="0" i="1" u="none" strike="noStrike" cap="none" normalizeH="0" baseline="0" dirty="0" err="1" smtClean="0">
                          <a:ln>
                            <a:noFill/>
                          </a:ln>
                          <a:solidFill>
                            <a:schemeClr val="tx1"/>
                          </a:solidFill>
                          <a:effectLst/>
                          <a:latin typeface="Book Antiqua" pitchFamily="18" charset="0"/>
                          <a:ea typeface="Latha" pitchFamily="2"/>
                          <a:cs typeface="Latha" pitchFamily="2"/>
                        </a:rPr>
                        <a:t>Stament</a:t>
                      </a: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 do całości spadku powołuję moją córkę Olgę </a:t>
                      </a:r>
                      <a:r>
                        <a:rPr kumimoji="0" lang="pl-PL" sz="1600" b="0" i="1" u="none" strike="noStrike" cap="none" normalizeH="0" baseline="0" dirty="0" err="1" smtClean="0">
                          <a:ln>
                            <a:noFill/>
                          </a:ln>
                          <a:solidFill>
                            <a:schemeClr val="tx1"/>
                          </a:solidFill>
                          <a:effectLst/>
                          <a:latin typeface="Book Antiqua" pitchFamily="18" charset="0"/>
                          <a:ea typeface="Latha" pitchFamily="2"/>
                          <a:cs typeface="Latha" pitchFamily="2"/>
                        </a:rPr>
                        <a:t>Stament</a:t>
                      </a: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 PESEL…, legitymującą się dowodem osobistym AAM 12345, ważnym do dnia…., zamieszkałą w Sulejówku</a:t>
                      </a:r>
                      <a:b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b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przy ul. Willowej 1A, pod warunkiem, że ukończy studia wyższe.</a:t>
                      </a:r>
                      <a:endParaRPr kumimoji="0" lang="pl-PL" sz="1600" b="0" i="0" u="none" strike="noStrike" cap="none" normalizeH="0" baseline="0" dirty="0" smtClean="0">
                        <a:ln>
                          <a:noFill/>
                        </a:ln>
                        <a:solidFill>
                          <a:schemeClr val="tx1"/>
                        </a:solidFill>
                        <a:effectLst/>
                        <a:latin typeface="Book Antiqua" pitchFamily="18" charset="0"/>
                        <a:ea typeface="Latha" pitchFamily="2"/>
                        <a:cs typeface="Latha" pitchFamily="2"/>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1600" b="0" i="0" u="none" strike="noStrike" cap="none" normalizeH="0" baseline="0" dirty="0" smtClean="0">
                        <a:ln>
                          <a:noFill/>
                        </a:ln>
                        <a:solidFill>
                          <a:schemeClr val="tx1"/>
                        </a:solidFill>
                        <a:effectLst/>
                        <a:latin typeface="Book Antiqua" pitchFamily="18" charset="0"/>
                        <a:ea typeface="Latha" pitchFamily="2"/>
                        <a:cs typeface="Latha" pitchFamily="2"/>
                      </a:endParaRPr>
                    </a:p>
                    <a:p>
                      <a:pPr marL="0" marR="0" lvl="0" indent="0" algn="r" defTabSz="914400" rtl="0" eaLnBrk="1" fontAlgn="base" latinLnBrk="0" hangingPunct="1">
                        <a:lnSpc>
                          <a:spcPct val="100000"/>
                        </a:lnSpc>
                        <a:spcBef>
                          <a:spcPct val="0"/>
                        </a:spcBef>
                        <a:spcAft>
                          <a:spcPct val="0"/>
                        </a:spcAft>
                        <a:buClrTx/>
                        <a:buSzTx/>
                        <a:buFontTx/>
                        <a:buNone/>
                        <a:tabLst/>
                      </a:pP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Teodor </a:t>
                      </a:r>
                      <a:r>
                        <a:rPr kumimoji="0" lang="pl-PL" sz="1600" b="0" i="1" u="none" strike="noStrike" cap="none" normalizeH="0" baseline="0" dirty="0" err="1" smtClean="0">
                          <a:ln>
                            <a:noFill/>
                          </a:ln>
                          <a:solidFill>
                            <a:schemeClr val="tx1"/>
                          </a:solidFill>
                          <a:effectLst/>
                          <a:latin typeface="Book Antiqua" pitchFamily="18" charset="0"/>
                          <a:ea typeface="Latha" pitchFamily="2"/>
                          <a:cs typeface="Latha" pitchFamily="2"/>
                        </a:rPr>
                        <a:t>Stament</a:t>
                      </a:r>
                      <a:endPar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1" end="1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accent3">
              <a:lumMod val="20000"/>
              <a:lumOff val="80000"/>
            </a:schemeClr>
          </a:solidFill>
        </p:spPr>
        <p:txBody>
          <a:bodyPr rtlCol="0">
            <a:normAutofit/>
          </a:bodyPr>
          <a:lstStyle/>
          <a:p>
            <a:pPr algn="l" eaLnBrk="1" fontAlgn="auto" hangingPunct="1">
              <a:spcAft>
                <a:spcPts val="0"/>
              </a:spcAft>
              <a:defRPr/>
            </a:pPr>
            <a:r>
              <a:rPr lang="pl-PL" sz="3000" i="1" dirty="0" smtClean="0">
                <a:solidFill>
                  <a:srgbClr val="00B050"/>
                </a:solidFill>
              </a:rPr>
              <a:t>Czy ten testament jest ważny?</a:t>
            </a:r>
            <a:endParaRPr lang="pl-PL" sz="3000" i="1" dirty="0">
              <a:solidFill>
                <a:srgbClr val="00B050"/>
              </a:solidFill>
            </a:endParaRPr>
          </a:p>
        </p:txBody>
      </p:sp>
      <p:sp>
        <p:nvSpPr>
          <p:cNvPr id="3" name="Symbol zastępczy zawartości 2"/>
          <p:cNvSpPr>
            <a:spLocks noGrp="1"/>
          </p:cNvSpPr>
          <p:nvPr>
            <p:ph idx="1"/>
          </p:nvPr>
        </p:nvSpPr>
        <p:spPr>
          <a:xfrm>
            <a:off x="0" y="1412875"/>
            <a:ext cx="9144000" cy="5329238"/>
          </a:xfrm>
        </p:spPr>
        <p:txBody>
          <a:bodyPr rtlCol="0">
            <a:normAutofit lnSpcReduction="10000"/>
          </a:bodyPr>
          <a:lstStyle/>
          <a:p>
            <a:pPr algn="just" eaLnBrk="1" fontAlgn="auto" hangingPunct="1">
              <a:spcAft>
                <a:spcPts val="0"/>
              </a:spcAft>
              <a:buFont typeface="Arial" pitchFamily="34" charset="0"/>
              <a:buNone/>
              <a:defRPr/>
            </a:pPr>
            <a:r>
              <a:rPr lang="pl-PL" sz="2000" dirty="0" smtClean="0">
                <a:solidFill>
                  <a:srgbClr val="C00000"/>
                </a:solidFill>
              </a:rPr>
              <a:t>	</a:t>
            </a:r>
          </a:p>
          <a:p>
            <a:pPr algn="just" eaLnBrk="1" fontAlgn="auto" hangingPunct="1">
              <a:spcAft>
                <a:spcPts val="0"/>
              </a:spcAft>
              <a:buFont typeface="Arial" pitchFamily="34" charset="0"/>
              <a:buNone/>
              <a:defRPr/>
            </a:pPr>
            <a:r>
              <a:rPr lang="pl-PL" sz="2000" dirty="0" smtClean="0">
                <a:solidFill>
                  <a:srgbClr val="C00000"/>
                </a:solidFill>
              </a:rPr>
              <a:t>	</a:t>
            </a:r>
          </a:p>
          <a:p>
            <a:pPr algn="just" eaLnBrk="1" fontAlgn="auto" hangingPunct="1">
              <a:spcAft>
                <a:spcPts val="0"/>
              </a:spcAft>
              <a:buFont typeface="Arial" pitchFamily="34" charset="0"/>
              <a:buNone/>
              <a:defRPr/>
            </a:pPr>
            <a:endParaRPr lang="pl-PL" sz="2000" dirty="0" smtClean="0">
              <a:solidFill>
                <a:srgbClr val="C00000"/>
              </a:solidFill>
            </a:endParaRPr>
          </a:p>
          <a:p>
            <a:pPr algn="just" eaLnBrk="1" fontAlgn="auto" hangingPunct="1">
              <a:spcAft>
                <a:spcPts val="0"/>
              </a:spcAft>
              <a:buFont typeface="Arial" pitchFamily="34" charset="0"/>
              <a:buNone/>
              <a:defRPr/>
            </a:pPr>
            <a:endParaRPr lang="pl-PL" sz="2000" dirty="0" smtClean="0">
              <a:solidFill>
                <a:srgbClr val="C00000"/>
              </a:solidFill>
            </a:endParaRPr>
          </a:p>
          <a:p>
            <a:pPr algn="just" eaLnBrk="1" fontAlgn="auto" hangingPunct="1">
              <a:spcAft>
                <a:spcPts val="0"/>
              </a:spcAft>
              <a:buFont typeface="Arial" pitchFamily="34" charset="0"/>
              <a:buNone/>
              <a:defRPr/>
            </a:pPr>
            <a:endParaRPr lang="pl-PL" sz="2000" dirty="0" smtClean="0">
              <a:solidFill>
                <a:srgbClr val="C00000"/>
              </a:solidFill>
            </a:endParaRPr>
          </a:p>
          <a:p>
            <a:pPr algn="just" eaLnBrk="1" fontAlgn="auto" hangingPunct="1">
              <a:spcAft>
                <a:spcPts val="0"/>
              </a:spcAft>
              <a:buFont typeface="Arial" pitchFamily="34" charset="0"/>
              <a:buNone/>
              <a:defRPr/>
            </a:pPr>
            <a:endParaRPr lang="pl-PL" sz="2000" dirty="0" smtClean="0">
              <a:solidFill>
                <a:srgbClr val="C00000"/>
              </a:solidFill>
            </a:endParaRPr>
          </a:p>
          <a:p>
            <a:pPr algn="just" eaLnBrk="1" fontAlgn="auto" hangingPunct="1">
              <a:spcAft>
                <a:spcPts val="0"/>
              </a:spcAft>
              <a:buFont typeface="Arial" pitchFamily="34" charset="0"/>
              <a:buNone/>
              <a:defRPr/>
            </a:pPr>
            <a:endParaRPr lang="pl-PL" sz="2000" dirty="0" smtClean="0">
              <a:solidFill>
                <a:srgbClr val="C00000"/>
              </a:solidFill>
            </a:endParaRPr>
          </a:p>
          <a:p>
            <a:pPr algn="just" eaLnBrk="1" fontAlgn="auto" hangingPunct="1">
              <a:spcAft>
                <a:spcPts val="0"/>
              </a:spcAft>
              <a:buFont typeface="Arial" pitchFamily="34" charset="0"/>
              <a:buNone/>
              <a:defRPr/>
            </a:pPr>
            <a:endParaRPr lang="pl-PL" sz="2000" dirty="0" smtClean="0">
              <a:solidFill>
                <a:srgbClr val="C00000"/>
              </a:solidFill>
            </a:endParaRPr>
          </a:p>
          <a:p>
            <a:pPr algn="just" eaLnBrk="1" fontAlgn="auto" hangingPunct="1">
              <a:spcAft>
                <a:spcPts val="0"/>
              </a:spcAft>
              <a:buFont typeface="Arial" pitchFamily="34" charset="0"/>
              <a:buNone/>
              <a:defRPr/>
            </a:pPr>
            <a:r>
              <a:rPr lang="pl-PL" sz="2000" dirty="0" smtClean="0">
                <a:solidFill>
                  <a:srgbClr val="C00000"/>
                </a:solidFill>
              </a:rPr>
              <a:t>	</a:t>
            </a:r>
          </a:p>
          <a:p>
            <a:pPr algn="just" eaLnBrk="1" fontAlgn="auto" hangingPunct="1">
              <a:spcAft>
                <a:spcPts val="0"/>
              </a:spcAft>
              <a:buFont typeface="Arial" pitchFamily="34" charset="0"/>
              <a:buNone/>
              <a:defRPr/>
            </a:pPr>
            <a:endParaRPr lang="pl-PL" sz="2000" dirty="0" smtClean="0">
              <a:solidFill>
                <a:srgbClr val="C00000"/>
              </a:solidFill>
            </a:endParaRPr>
          </a:p>
          <a:p>
            <a:pPr algn="just" eaLnBrk="1" fontAlgn="auto" hangingPunct="1">
              <a:spcBef>
                <a:spcPts val="0"/>
              </a:spcBef>
              <a:spcAft>
                <a:spcPts val="0"/>
              </a:spcAft>
              <a:buFont typeface="Arial" pitchFamily="34" charset="0"/>
              <a:buNone/>
              <a:defRPr/>
            </a:pPr>
            <a:r>
              <a:rPr lang="pl-PL" sz="2000" dirty="0" smtClean="0">
                <a:solidFill>
                  <a:srgbClr val="C00000"/>
                </a:solidFill>
              </a:rPr>
              <a:t>	</a:t>
            </a:r>
          </a:p>
          <a:p>
            <a:pPr algn="just" eaLnBrk="1" fontAlgn="auto" hangingPunct="1">
              <a:spcBef>
                <a:spcPts val="0"/>
              </a:spcBef>
              <a:spcAft>
                <a:spcPts val="0"/>
              </a:spcAft>
              <a:buFont typeface="Arial" pitchFamily="34" charset="0"/>
              <a:buNone/>
              <a:defRPr/>
            </a:pPr>
            <a:endParaRPr lang="pl-PL" sz="2000" dirty="0" smtClean="0">
              <a:solidFill>
                <a:srgbClr val="C00000"/>
              </a:solidFill>
            </a:endParaRPr>
          </a:p>
          <a:p>
            <a:pPr algn="just" eaLnBrk="1" fontAlgn="auto" hangingPunct="1">
              <a:spcBef>
                <a:spcPts val="0"/>
              </a:spcBef>
              <a:spcAft>
                <a:spcPts val="0"/>
              </a:spcAft>
              <a:buFont typeface="Arial" pitchFamily="34" charset="0"/>
              <a:buNone/>
              <a:defRPr/>
            </a:pPr>
            <a:r>
              <a:rPr lang="pl-PL" sz="2000" dirty="0" smtClean="0">
                <a:solidFill>
                  <a:srgbClr val="C00000"/>
                </a:solidFill>
              </a:rPr>
              <a:t>	</a:t>
            </a:r>
            <a:r>
              <a:rPr lang="pl-PL" sz="1800" dirty="0" smtClean="0">
                <a:solidFill>
                  <a:srgbClr val="C00000"/>
                </a:solidFill>
              </a:rPr>
              <a:t>Czy w testamencie można zastrzec, że jak osoba powołana do dziedziczenia nie będzie dziedziczyć (nie żyje lub nie chce dziedziczyć), to zamiast niej będzie dziedziczył kto inny?</a:t>
            </a:r>
            <a:endParaRPr lang="pl-PL" sz="1000" dirty="0" smtClean="0">
              <a:solidFill>
                <a:srgbClr val="C00000"/>
              </a:solidFill>
            </a:endParaRPr>
          </a:p>
          <a:p>
            <a:pPr algn="ctr" eaLnBrk="1" fontAlgn="auto" hangingPunct="1">
              <a:spcAft>
                <a:spcPts val="0"/>
              </a:spcAft>
              <a:buFont typeface="Arial" pitchFamily="34" charset="0"/>
              <a:buNone/>
              <a:defRPr/>
            </a:pPr>
            <a:r>
              <a:rPr lang="pl-PL" sz="1800" b="1" dirty="0" smtClean="0">
                <a:solidFill>
                  <a:srgbClr val="C00000"/>
                </a:solidFill>
              </a:rPr>
              <a:t>TAK, nazywamy to podstawieniem.</a:t>
            </a:r>
          </a:p>
          <a:p>
            <a:pPr algn="ctr" eaLnBrk="1" fontAlgn="auto" hangingPunct="1">
              <a:spcBef>
                <a:spcPts val="0"/>
              </a:spcBef>
              <a:spcAft>
                <a:spcPts val="0"/>
              </a:spcAft>
              <a:buFont typeface="Arial" pitchFamily="34" charset="0"/>
              <a:buNone/>
              <a:defRPr/>
            </a:pPr>
            <a:endParaRPr lang="pl-PL" sz="1000" dirty="0" smtClean="0">
              <a:solidFill>
                <a:srgbClr val="C00000"/>
              </a:solidFill>
            </a:endParaRPr>
          </a:p>
          <a:p>
            <a:pPr algn="ctr" eaLnBrk="1" fontAlgn="auto" hangingPunct="1">
              <a:spcAft>
                <a:spcPts val="0"/>
              </a:spcAft>
              <a:buFont typeface="Arial" pitchFamily="34" charset="0"/>
              <a:buNone/>
              <a:defRPr/>
            </a:pPr>
            <a:r>
              <a:rPr lang="pl-PL" sz="1800" dirty="0" smtClean="0">
                <a:solidFill>
                  <a:srgbClr val="C00000"/>
                </a:solidFill>
              </a:rPr>
              <a:t>art. 963 Kodeksu cywilnego</a:t>
            </a:r>
            <a:endParaRPr lang="pl-PL" sz="1800" dirty="0">
              <a:solidFill>
                <a:srgbClr val="C00000"/>
              </a:solidFill>
            </a:endParaRPr>
          </a:p>
        </p:txBody>
      </p:sp>
      <p:graphicFrame>
        <p:nvGraphicFramePr>
          <p:cNvPr id="4" name="Symbol zastępczy zawartości 5"/>
          <p:cNvGraphicFramePr>
            <a:graphicFrameLocks noGrp="1"/>
          </p:cNvGraphicFramePr>
          <p:nvPr/>
        </p:nvGraphicFramePr>
        <p:xfrm>
          <a:off x="1619250" y="1557338"/>
          <a:ext cx="5905500" cy="3688080"/>
        </p:xfrm>
        <a:graphic>
          <a:graphicData uri="http://schemas.openxmlformats.org/drawingml/2006/table">
            <a:tbl>
              <a:tblPr/>
              <a:tblGrid>
                <a:gridCol w="5905500"/>
              </a:tblGrid>
              <a:tr h="3313113">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pl-PL" sz="1200" b="1" i="0" u="none" strike="noStrike" cap="none" normalizeH="0" baseline="0" dirty="0" smtClean="0">
                        <a:ln>
                          <a:noFill/>
                        </a:ln>
                        <a:solidFill>
                          <a:schemeClr val="tx1"/>
                        </a:solidFill>
                        <a:effectLst/>
                        <a:latin typeface="Lucida Handwriting" pitchFamily="66" charset="0"/>
                      </a:endParaRPr>
                    </a:p>
                    <a:p>
                      <a:pPr marL="0" marR="0" lvl="0" indent="0" algn="r" defTabSz="914400" rtl="0" eaLnBrk="1" fontAlgn="base" latinLnBrk="0" hangingPunct="1">
                        <a:lnSpc>
                          <a:spcPct val="100000"/>
                        </a:lnSpc>
                        <a:spcBef>
                          <a:spcPct val="0"/>
                        </a:spcBef>
                        <a:spcAft>
                          <a:spcPct val="0"/>
                        </a:spcAft>
                        <a:buClrTx/>
                        <a:buSzTx/>
                        <a:buFontTx/>
                        <a:buNone/>
                        <a:tabLst/>
                      </a:pP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Sulejówek, 19 listopada 2012 r.</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Testament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endParaRPr>
                    </a:p>
                    <a:p>
                      <a:pPr marL="0" marR="0" lvl="0" indent="0" algn="just" defTabSz="914400" rtl="0" eaLnBrk="1" fontAlgn="base" latinLnBrk="0" hangingPunct="1">
                        <a:lnSpc>
                          <a:spcPct val="150000"/>
                        </a:lnSpc>
                        <a:spcBef>
                          <a:spcPct val="0"/>
                        </a:spcBef>
                        <a:spcAft>
                          <a:spcPct val="0"/>
                        </a:spcAft>
                        <a:buClrTx/>
                        <a:buSzTx/>
                        <a:buFontTx/>
                        <a:buNone/>
                        <a:tabLst/>
                      </a:pP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       Ja, niżej podpisany Teodor </a:t>
                      </a:r>
                      <a:r>
                        <a:rPr kumimoji="0" lang="pl-PL" sz="1600" b="0" i="1" u="none" strike="noStrike" cap="none" normalizeH="0" baseline="0" dirty="0" err="1" smtClean="0">
                          <a:ln>
                            <a:noFill/>
                          </a:ln>
                          <a:solidFill>
                            <a:schemeClr val="tx1"/>
                          </a:solidFill>
                          <a:effectLst/>
                          <a:latin typeface="Book Antiqua" pitchFamily="18" charset="0"/>
                          <a:ea typeface="Latha" pitchFamily="2"/>
                          <a:cs typeface="Latha" pitchFamily="2"/>
                        </a:rPr>
                        <a:t>Stament</a:t>
                      </a: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 do całości spadku powołuję moją żonę, Iwonę </a:t>
                      </a:r>
                      <a:r>
                        <a:rPr kumimoji="0" lang="pl-PL" sz="1600" b="0" i="1" u="none" strike="noStrike" cap="none" normalizeH="0" baseline="0" dirty="0" err="1" smtClean="0">
                          <a:ln>
                            <a:noFill/>
                          </a:ln>
                          <a:solidFill>
                            <a:schemeClr val="tx1"/>
                          </a:solidFill>
                          <a:effectLst/>
                          <a:latin typeface="Book Antiqua" pitchFamily="18" charset="0"/>
                          <a:ea typeface="Latha" pitchFamily="2"/>
                          <a:cs typeface="Latha" pitchFamily="2"/>
                        </a:rPr>
                        <a:t>Stament</a:t>
                      </a: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a:t>
                      </a:r>
                    </a:p>
                    <a:p>
                      <a:pPr marL="0" marR="0" lvl="0" indent="0" algn="just" defTabSz="914400" rtl="0" eaLnBrk="1" fontAlgn="base" latinLnBrk="0" hangingPunct="1">
                        <a:lnSpc>
                          <a:spcPct val="150000"/>
                        </a:lnSpc>
                        <a:spcBef>
                          <a:spcPct val="0"/>
                        </a:spcBef>
                        <a:spcAft>
                          <a:spcPct val="0"/>
                        </a:spcAft>
                        <a:buClrTx/>
                        <a:buSzTx/>
                        <a:buFontTx/>
                        <a:buNone/>
                        <a:tabLst/>
                      </a:pP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       Jeżeli moja żona nie chciałaby lub nie mogłaby dziedziczyć,</a:t>
                      </a:r>
                      <a:b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b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to w jej miejsce powołuję moją córkę, Olgę </a:t>
                      </a:r>
                      <a:r>
                        <a:rPr kumimoji="0" lang="pl-PL" sz="1600" b="0" i="1" u="none" strike="noStrike" cap="none" normalizeH="0" baseline="0" dirty="0" err="1" smtClean="0">
                          <a:ln>
                            <a:noFill/>
                          </a:ln>
                          <a:solidFill>
                            <a:schemeClr val="tx1"/>
                          </a:solidFill>
                          <a:effectLst/>
                          <a:latin typeface="Book Antiqua" pitchFamily="18" charset="0"/>
                          <a:ea typeface="Latha" pitchFamily="2"/>
                          <a:cs typeface="Latha" pitchFamily="2"/>
                        </a:rPr>
                        <a:t>Stament</a:t>
                      </a: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pl-PL" sz="1600" b="0" i="0" u="none" strike="noStrike" cap="none" normalizeH="0" baseline="0" dirty="0" smtClean="0">
                        <a:ln>
                          <a:noFill/>
                        </a:ln>
                        <a:solidFill>
                          <a:schemeClr val="tx1"/>
                        </a:solidFill>
                        <a:effectLst/>
                        <a:latin typeface="Book Antiqua" pitchFamily="18" charset="0"/>
                        <a:ea typeface="Latha" pitchFamily="2"/>
                        <a:cs typeface="Latha" pitchFamily="2"/>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1600" b="0" i="0" u="none" strike="noStrike" cap="none" normalizeH="0" baseline="0" dirty="0" smtClean="0">
                        <a:ln>
                          <a:noFill/>
                        </a:ln>
                        <a:solidFill>
                          <a:schemeClr val="tx1"/>
                        </a:solidFill>
                        <a:effectLst/>
                        <a:latin typeface="Book Antiqua" pitchFamily="18" charset="0"/>
                        <a:ea typeface="Latha" pitchFamily="2"/>
                        <a:cs typeface="Latha" pitchFamily="2"/>
                      </a:endParaRPr>
                    </a:p>
                    <a:p>
                      <a:pPr marL="0" marR="0" lvl="0" indent="0" algn="r" defTabSz="914400" rtl="0" eaLnBrk="1" fontAlgn="base" latinLnBrk="0" hangingPunct="1">
                        <a:lnSpc>
                          <a:spcPct val="100000"/>
                        </a:lnSpc>
                        <a:spcBef>
                          <a:spcPct val="0"/>
                        </a:spcBef>
                        <a:spcAft>
                          <a:spcPct val="0"/>
                        </a:spcAft>
                        <a:buClrTx/>
                        <a:buSzTx/>
                        <a:buFontTx/>
                        <a:buNone/>
                        <a:tabLst/>
                      </a:pP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Teodor </a:t>
                      </a:r>
                      <a:r>
                        <a:rPr kumimoji="0" lang="pl-PL" sz="1600" b="0" i="1" u="none" strike="noStrike" cap="none" normalizeH="0" baseline="0" dirty="0" err="1" smtClean="0">
                          <a:ln>
                            <a:noFill/>
                          </a:ln>
                          <a:solidFill>
                            <a:schemeClr val="tx1"/>
                          </a:solidFill>
                          <a:effectLst/>
                          <a:latin typeface="Book Antiqua" pitchFamily="18" charset="0"/>
                          <a:ea typeface="Latha" pitchFamily="2"/>
                          <a:cs typeface="Latha" pitchFamily="2"/>
                        </a:rPr>
                        <a:t>Stament</a:t>
                      </a:r>
                      <a:endPar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cxnSp>
        <p:nvCxnSpPr>
          <p:cNvPr id="6" name="Łącznik prosty 5"/>
          <p:cNvCxnSpPr/>
          <p:nvPr/>
        </p:nvCxnSpPr>
        <p:spPr>
          <a:xfrm>
            <a:off x="1979613" y="4076700"/>
            <a:ext cx="547211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 name="Łącznik prosty 7"/>
          <p:cNvCxnSpPr/>
          <p:nvPr/>
        </p:nvCxnSpPr>
        <p:spPr>
          <a:xfrm>
            <a:off x="1692275" y="4508500"/>
            <a:ext cx="4175125"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3" end="1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accent3">
              <a:lumMod val="20000"/>
              <a:lumOff val="80000"/>
            </a:schemeClr>
          </a:solidFill>
        </p:spPr>
        <p:txBody>
          <a:bodyPr rtlCol="0">
            <a:normAutofit/>
          </a:bodyPr>
          <a:lstStyle/>
          <a:p>
            <a:pPr algn="l" eaLnBrk="1" fontAlgn="auto" hangingPunct="1">
              <a:spcAft>
                <a:spcPts val="0"/>
              </a:spcAft>
              <a:defRPr/>
            </a:pPr>
            <a:r>
              <a:rPr lang="pl-PL" sz="3000" i="1" dirty="0" smtClean="0">
                <a:solidFill>
                  <a:srgbClr val="00B050"/>
                </a:solidFill>
              </a:rPr>
              <a:t>Czy ten testament jest ważny?</a:t>
            </a:r>
            <a:endParaRPr lang="pl-PL" sz="3000" i="1" dirty="0">
              <a:solidFill>
                <a:srgbClr val="00B050"/>
              </a:solidFill>
            </a:endParaRPr>
          </a:p>
        </p:txBody>
      </p:sp>
      <p:sp>
        <p:nvSpPr>
          <p:cNvPr id="3" name="Symbol zastępczy zawartości 2"/>
          <p:cNvSpPr>
            <a:spLocks noGrp="1"/>
          </p:cNvSpPr>
          <p:nvPr>
            <p:ph idx="1"/>
          </p:nvPr>
        </p:nvSpPr>
        <p:spPr>
          <a:xfrm>
            <a:off x="107950" y="1484313"/>
            <a:ext cx="8856663" cy="5257800"/>
          </a:xfrm>
        </p:spPr>
        <p:txBody>
          <a:bodyPr rtlCol="0">
            <a:normAutofit/>
          </a:bodyPr>
          <a:lstStyle/>
          <a:p>
            <a:pPr eaLnBrk="1" fontAlgn="auto" hangingPunct="1">
              <a:spcAft>
                <a:spcPts val="0"/>
              </a:spcAft>
              <a:buFont typeface="Arial" pitchFamily="34" charset="0"/>
              <a:buNone/>
              <a:defRPr/>
            </a:pPr>
            <a:endParaRPr lang="pl-PL" sz="2000" dirty="0" smtClean="0"/>
          </a:p>
          <a:p>
            <a:pPr eaLnBrk="1" fontAlgn="auto" hangingPunct="1">
              <a:spcAft>
                <a:spcPts val="0"/>
              </a:spcAft>
              <a:buFont typeface="Arial" pitchFamily="34" charset="0"/>
              <a:buNone/>
              <a:defRPr/>
            </a:pPr>
            <a:endParaRPr lang="pl-PL" sz="2000" dirty="0" smtClean="0"/>
          </a:p>
          <a:p>
            <a:pPr eaLnBrk="1" fontAlgn="auto" hangingPunct="1">
              <a:spcAft>
                <a:spcPts val="0"/>
              </a:spcAft>
              <a:buFont typeface="Arial" pitchFamily="34" charset="0"/>
              <a:buNone/>
              <a:defRPr/>
            </a:pPr>
            <a:endParaRPr lang="pl-PL" sz="2000" dirty="0" smtClean="0"/>
          </a:p>
          <a:p>
            <a:pPr eaLnBrk="1" fontAlgn="auto" hangingPunct="1">
              <a:spcAft>
                <a:spcPts val="0"/>
              </a:spcAft>
              <a:buFont typeface="Arial" pitchFamily="34" charset="0"/>
              <a:buNone/>
              <a:defRPr/>
            </a:pPr>
            <a:endParaRPr lang="pl-PL" sz="2000" dirty="0" smtClean="0"/>
          </a:p>
          <a:p>
            <a:pPr eaLnBrk="1" fontAlgn="auto" hangingPunct="1">
              <a:spcAft>
                <a:spcPts val="0"/>
              </a:spcAft>
              <a:buFont typeface="Arial" pitchFamily="34" charset="0"/>
              <a:buNone/>
              <a:defRPr/>
            </a:pPr>
            <a:endParaRPr lang="pl-PL" sz="2000" dirty="0" smtClean="0"/>
          </a:p>
          <a:p>
            <a:pPr eaLnBrk="1" fontAlgn="auto" hangingPunct="1">
              <a:spcAft>
                <a:spcPts val="0"/>
              </a:spcAft>
              <a:buFont typeface="Arial" pitchFamily="34" charset="0"/>
              <a:buNone/>
              <a:defRPr/>
            </a:pPr>
            <a:endParaRPr lang="pl-PL" sz="2000" dirty="0" smtClean="0"/>
          </a:p>
          <a:p>
            <a:pPr eaLnBrk="1" fontAlgn="auto" hangingPunct="1">
              <a:spcAft>
                <a:spcPts val="0"/>
              </a:spcAft>
              <a:buFont typeface="Arial" pitchFamily="34" charset="0"/>
              <a:buNone/>
              <a:defRPr/>
            </a:pPr>
            <a:endParaRPr lang="pl-PL" sz="2000" dirty="0" smtClean="0"/>
          </a:p>
          <a:p>
            <a:pPr eaLnBrk="1" fontAlgn="auto" hangingPunct="1">
              <a:spcAft>
                <a:spcPts val="0"/>
              </a:spcAft>
              <a:buFont typeface="Arial" pitchFamily="34" charset="0"/>
              <a:buNone/>
              <a:defRPr/>
            </a:pPr>
            <a:endParaRPr lang="pl-PL" sz="2000" dirty="0" smtClean="0"/>
          </a:p>
          <a:p>
            <a:pPr eaLnBrk="1" fontAlgn="auto" hangingPunct="1">
              <a:spcAft>
                <a:spcPts val="0"/>
              </a:spcAft>
              <a:buFont typeface="Arial" pitchFamily="34" charset="0"/>
              <a:buNone/>
              <a:defRPr/>
            </a:pPr>
            <a:endParaRPr lang="pl-PL" sz="2000" dirty="0" smtClean="0"/>
          </a:p>
          <a:p>
            <a:pPr eaLnBrk="1" fontAlgn="auto" hangingPunct="1">
              <a:spcAft>
                <a:spcPts val="0"/>
              </a:spcAft>
              <a:buFont typeface="Arial" pitchFamily="34" charset="0"/>
              <a:buNone/>
              <a:defRPr/>
            </a:pPr>
            <a:endParaRPr lang="pl-PL" sz="2000" dirty="0" smtClean="0"/>
          </a:p>
          <a:p>
            <a:pPr algn="just" eaLnBrk="1" fontAlgn="auto" hangingPunct="1">
              <a:spcAft>
                <a:spcPts val="0"/>
              </a:spcAft>
              <a:buFont typeface="Arial" pitchFamily="34" charset="0"/>
              <a:buNone/>
              <a:defRPr/>
            </a:pPr>
            <a:endParaRPr lang="pl-PL" sz="1200" dirty="0" smtClean="0">
              <a:solidFill>
                <a:srgbClr val="C00000"/>
              </a:solidFill>
            </a:endParaRPr>
          </a:p>
          <a:p>
            <a:pPr marL="0" indent="0" algn="ctr" eaLnBrk="1" fontAlgn="auto" hangingPunct="1">
              <a:spcBef>
                <a:spcPts val="0"/>
              </a:spcBef>
              <a:spcAft>
                <a:spcPts val="0"/>
              </a:spcAft>
              <a:buFont typeface="Arial" pitchFamily="34" charset="0"/>
              <a:buNone/>
              <a:defRPr/>
            </a:pPr>
            <a:r>
              <a:rPr lang="pl-PL" sz="1800" dirty="0" smtClean="0">
                <a:solidFill>
                  <a:srgbClr val="C00000"/>
                </a:solidFill>
              </a:rPr>
              <a:t>Czy spadkodawca może przekazać coś komuś w testamencie, nie czyniąc tej osoby spadkobiercą?</a:t>
            </a:r>
          </a:p>
          <a:p>
            <a:pPr marL="0" indent="0" algn="ctr" eaLnBrk="1" fontAlgn="auto" hangingPunct="1">
              <a:spcBef>
                <a:spcPts val="0"/>
              </a:spcBef>
              <a:spcAft>
                <a:spcPts val="0"/>
              </a:spcAft>
              <a:buFont typeface="Arial" pitchFamily="34" charset="0"/>
              <a:buNone/>
              <a:defRPr/>
            </a:pPr>
            <a:r>
              <a:rPr lang="pl-PL" sz="1800" b="1" dirty="0" smtClean="0">
                <a:solidFill>
                  <a:srgbClr val="C00000"/>
                </a:solidFill>
              </a:rPr>
              <a:t>TAK, nazywamy to zapisem.</a:t>
            </a:r>
          </a:p>
          <a:p>
            <a:pPr marL="0" indent="0" algn="ctr" eaLnBrk="1" fontAlgn="auto" hangingPunct="1">
              <a:spcBef>
                <a:spcPts val="0"/>
              </a:spcBef>
              <a:spcAft>
                <a:spcPts val="0"/>
              </a:spcAft>
              <a:buFont typeface="Arial" pitchFamily="34" charset="0"/>
              <a:buNone/>
              <a:defRPr/>
            </a:pPr>
            <a:endParaRPr lang="pl-PL" sz="1000" dirty="0" smtClean="0">
              <a:solidFill>
                <a:srgbClr val="C00000"/>
              </a:solidFill>
            </a:endParaRPr>
          </a:p>
          <a:p>
            <a:pPr marL="0" indent="0" algn="ctr" eaLnBrk="1" fontAlgn="auto" hangingPunct="1">
              <a:spcBef>
                <a:spcPts val="0"/>
              </a:spcBef>
              <a:spcAft>
                <a:spcPts val="0"/>
              </a:spcAft>
              <a:buFont typeface="Arial" pitchFamily="34" charset="0"/>
              <a:buNone/>
              <a:defRPr/>
            </a:pPr>
            <a:r>
              <a:rPr lang="pl-PL" sz="1800" dirty="0" smtClean="0">
                <a:solidFill>
                  <a:srgbClr val="C00000"/>
                </a:solidFill>
              </a:rPr>
              <a:t>art. 968 § 1 Kodeksu cywilnego</a:t>
            </a:r>
            <a:endParaRPr lang="pl-PL" sz="1800" dirty="0">
              <a:solidFill>
                <a:srgbClr val="C00000"/>
              </a:solidFill>
            </a:endParaRPr>
          </a:p>
        </p:txBody>
      </p:sp>
      <p:graphicFrame>
        <p:nvGraphicFramePr>
          <p:cNvPr id="4" name="Symbol zastępczy zawartości 5"/>
          <p:cNvGraphicFramePr>
            <a:graphicFrameLocks noGrp="1"/>
          </p:cNvGraphicFramePr>
          <p:nvPr/>
        </p:nvGraphicFramePr>
        <p:xfrm>
          <a:off x="1331913" y="1557338"/>
          <a:ext cx="5903912" cy="3688080"/>
        </p:xfrm>
        <a:graphic>
          <a:graphicData uri="http://schemas.openxmlformats.org/drawingml/2006/table">
            <a:tbl>
              <a:tblPr/>
              <a:tblGrid>
                <a:gridCol w="5903912"/>
              </a:tblGrid>
              <a:tr h="3313113">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pl-PL" sz="1200" b="1" i="0" u="none" strike="noStrike" cap="none" normalizeH="0" baseline="0" dirty="0" smtClean="0">
                        <a:ln>
                          <a:noFill/>
                        </a:ln>
                        <a:solidFill>
                          <a:schemeClr val="tx1"/>
                        </a:solidFill>
                        <a:effectLst/>
                        <a:latin typeface="Lucida Handwriting" pitchFamily="66" charset="0"/>
                      </a:endParaRPr>
                    </a:p>
                    <a:p>
                      <a:pPr marL="0" marR="0" lvl="0" indent="0" algn="r" defTabSz="914400" rtl="0" eaLnBrk="1" fontAlgn="base" latinLnBrk="0" hangingPunct="1">
                        <a:lnSpc>
                          <a:spcPct val="100000"/>
                        </a:lnSpc>
                        <a:spcBef>
                          <a:spcPct val="0"/>
                        </a:spcBef>
                        <a:spcAft>
                          <a:spcPct val="0"/>
                        </a:spcAft>
                        <a:buClrTx/>
                        <a:buSzTx/>
                        <a:buFontTx/>
                        <a:buNone/>
                        <a:tabLst/>
                      </a:pP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Sulejówek, 19 listopada 2012 r.</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Testament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endParaRPr>
                    </a:p>
                    <a:p>
                      <a:pPr marL="0" marR="0" lvl="0" indent="0" algn="just" defTabSz="914400" rtl="0" eaLnBrk="1" fontAlgn="base" latinLnBrk="0" hangingPunct="1">
                        <a:lnSpc>
                          <a:spcPct val="150000"/>
                        </a:lnSpc>
                        <a:spcBef>
                          <a:spcPct val="0"/>
                        </a:spcBef>
                        <a:spcAft>
                          <a:spcPct val="0"/>
                        </a:spcAft>
                        <a:buClrTx/>
                        <a:buSzTx/>
                        <a:buFontTx/>
                        <a:buNone/>
                        <a:tabLst/>
                      </a:pP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       Ja, niżej podpisany Teodor </a:t>
                      </a:r>
                      <a:r>
                        <a:rPr kumimoji="0" lang="pl-PL" sz="1600" b="0" i="1" u="none" strike="noStrike" cap="none" normalizeH="0" baseline="0" dirty="0" err="1" smtClean="0">
                          <a:ln>
                            <a:noFill/>
                          </a:ln>
                          <a:solidFill>
                            <a:schemeClr val="tx1"/>
                          </a:solidFill>
                          <a:effectLst/>
                          <a:latin typeface="Book Antiqua" pitchFamily="18" charset="0"/>
                          <a:ea typeface="Latha" pitchFamily="2"/>
                          <a:cs typeface="Latha" pitchFamily="2"/>
                        </a:rPr>
                        <a:t>Stament</a:t>
                      </a: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 do całości spadku powołuję moją żonę, Iwonę </a:t>
                      </a:r>
                      <a:r>
                        <a:rPr kumimoji="0" lang="pl-PL" sz="1600" b="0" i="1" u="none" strike="noStrike" cap="none" normalizeH="0" baseline="0" dirty="0" err="1" smtClean="0">
                          <a:ln>
                            <a:noFill/>
                          </a:ln>
                          <a:solidFill>
                            <a:schemeClr val="tx1"/>
                          </a:solidFill>
                          <a:effectLst/>
                          <a:latin typeface="Book Antiqua" pitchFamily="18" charset="0"/>
                          <a:ea typeface="Latha" pitchFamily="2"/>
                          <a:cs typeface="Latha" pitchFamily="2"/>
                        </a:rPr>
                        <a:t>Stament</a:t>
                      </a: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a:t>
                      </a:r>
                    </a:p>
                    <a:p>
                      <a:pPr marL="0" marR="0" lvl="0" indent="0" algn="just" defTabSz="914400" rtl="0" eaLnBrk="1" fontAlgn="base" latinLnBrk="0" hangingPunct="1">
                        <a:lnSpc>
                          <a:spcPct val="150000"/>
                        </a:lnSpc>
                        <a:spcBef>
                          <a:spcPct val="0"/>
                        </a:spcBef>
                        <a:spcAft>
                          <a:spcPct val="0"/>
                        </a:spcAft>
                        <a:buClrTx/>
                        <a:buSzTx/>
                        <a:buFontTx/>
                        <a:buNone/>
                        <a:tabLst/>
                      </a:pP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       Muzeum Narodowemu w Krakowie zapisuję moją kolekcję obrazów Juliusza Kossaka.</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pl-PL" sz="1600" b="0" i="0" u="none" strike="noStrike" cap="none" normalizeH="0" baseline="0" dirty="0" smtClean="0">
                        <a:ln>
                          <a:noFill/>
                        </a:ln>
                        <a:solidFill>
                          <a:schemeClr val="tx1"/>
                        </a:solidFill>
                        <a:effectLst/>
                        <a:latin typeface="Book Antiqua" pitchFamily="18" charset="0"/>
                        <a:ea typeface="Latha" pitchFamily="2"/>
                        <a:cs typeface="Latha" pitchFamily="2"/>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1600" b="0" i="0" u="none" strike="noStrike" cap="none" normalizeH="0" baseline="0" dirty="0" smtClean="0">
                        <a:ln>
                          <a:noFill/>
                        </a:ln>
                        <a:solidFill>
                          <a:schemeClr val="tx1"/>
                        </a:solidFill>
                        <a:effectLst/>
                        <a:latin typeface="Book Antiqua" pitchFamily="18" charset="0"/>
                        <a:ea typeface="Latha" pitchFamily="2"/>
                        <a:cs typeface="Latha" pitchFamily="2"/>
                      </a:endParaRPr>
                    </a:p>
                    <a:p>
                      <a:pPr marL="0" marR="0" lvl="0" indent="0" algn="r" defTabSz="914400" rtl="0" eaLnBrk="1" fontAlgn="base" latinLnBrk="0" hangingPunct="1">
                        <a:lnSpc>
                          <a:spcPct val="100000"/>
                        </a:lnSpc>
                        <a:spcBef>
                          <a:spcPct val="0"/>
                        </a:spcBef>
                        <a:spcAft>
                          <a:spcPct val="0"/>
                        </a:spcAft>
                        <a:buClrTx/>
                        <a:buSzTx/>
                        <a:buFontTx/>
                        <a:buNone/>
                        <a:tabLst/>
                      </a:pP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Teodor </a:t>
                      </a:r>
                      <a:r>
                        <a:rPr kumimoji="0" lang="pl-PL" sz="1600" b="0" i="1" u="none" strike="noStrike" cap="none" normalizeH="0" baseline="0" dirty="0" err="1" smtClean="0">
                          <a:ln>
                            <a:noFill/>
                          </a:ln>
                          <a:solidFill>
                            <a:schemeClr val="tx1"/>
                          </a:solidFill>
                          <a:effectLst/>
                          <a:latin typeface="Book Antiqua" pitchFamily="18" charset="0"/>
                          <a:ea typeface="Latha" pitchFamily="2"/>
                          <a:cs typeface="Latha" pitchFamily="2"/>
                        </a:rPr>
                        <a:t>Stament</a:t>
                      </a:r>
                      <a:endPar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cxnSp>
        <p:nvCxnSpPr>
          <p:cNvPr id="6" name="Łącznik prosty 5"/>
          <p:cNvCxnSpPr/>
          <p:nvPr/>
        </p:nvCxnSpPr>
        <p:spPr>
          <a:xfrm>
            <a:off x="5076825" y="4076700"/>
            <a:ext cx="790575"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7" name="pole tekstowe 6"/>
          <p:cNvSpPr txBox="1">
            <a:spLocks noChangeArrowheads="1"/>
          </p:cNvSpPr>
          <p:nvPr/>
        </p:nvSpPr>
        <p:spPr bwMode="auto">
          <a:xfrm>
            <a:off x="395288" y="5373688"/>
            <a:ext cx="8353425" cy="1322387"/>
          </a:xfrm>
          <a:prstGeom prst="rect">
            <a:avLst/>
          </a:prstGeom>
          <a:solidFill>
            <a:schemeClr val="bg1"/>
          </a:solidFill>
          <a:ln w="9525">
            <a:noFill/>
            <a:miter lim="800000"/>
            <a:headEnd/>
            <a:tailEnd/>
          </a:ln>
        </p:spPr>
        <p:txBody>
          <a:bodyPr>
            <a:spAutoFit/>
          </a:bodyPr>
          <a:lstStyle/>
          <a:p>
            <a:pPr algn="just"/>
            <a:r>
              <a:rPr lang="pl-PL" b="1">
                <a:solidFill>
                  <a:srgbClr val="00B050"/>
                </a:solidFill>
              </a:rPr>
              <a:t>Jeżeli spadkodawca zapisuje coś komuś w testamencie, to tym samym zobowiązuje spadkobiercę do wydania tej rzeczy zapisobiercy.</a:t>
            </a:r>
          </a:p>
          <a:p>
            <a:pPr algn="just"/>
            <a:endParaRPr lang="pl-PL" sz="800" b="1">
              <a:solidFill>
                <a:srgbClr val="00B050"/>
              </a:solidFill>
            </a:endParaRPr>
          </a:p>
          <a:p>
            <a:pPr algn="just"/>
            <a:r>
              <a:rPr lang="pl-PL" b="1">
                <a:solidFill>
                  <a:srgbClr val="00B050"/>
                </a:solidFill>
              </a:rPr>
              <a:t>Z chwilą otwarcia spadku spadkobierca nabywa własność tej rzeczy</a:t>
            </a:r>
            <a:br>
              <a:rPr lang="pl-PL" b="1">
                <a:solidFill>
                  <a:srgbClr val="00B050"/>
                </a:solidFill>
              </a:rPr>
            </a:br>
            <a:r>
              <a:rPr lang="pl-PL" b="1">
                <a:solidFill>
                  <a:srgbClr val="00B050"/>
                </a:solidFill>
              </a:rPr>
              <a:t>a zapisobierca uzyskuje roszczenie o jej wydanie.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2" end="1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accent3">
              <a:lumMod val="20000"/>
              <a:lumOff val="80000"/>
            </a:schemeClr>
          </a:solidFill>
        </p:spPr>
        <p:txBody>
          <a:bodyPr rtlCol="0">
            <a:normAutofit/>
          </a:bodyPr>
          <a:lstStyle/>
          <a:p>
            <a:pPr algn="l" eaLnBrk="1" fontAlgn="auto" hangingPunct="1">
              <a:spcAft>
                <a:spcPts val="0"/>
              </a:spcAft>
              <a:defRPr/>
            </a:pPr>
            <a:r>
              <a:rPr lang="pl-PL" sz="3000" i="1" dirty="0" smtClean="0">
                <a:solidFill>
                  <a:srgbClr val="00B050"/>
                </a:solidFill>
              </a:rPr>
              <a:t>Czy ten testament jest ważny?</a:t>
            </a:r>
            <a:endParaRPr lang="pl-PL" sz="3000" i="1" dirty="0">
              <a:solidFill>
                <a:srgbClr val="00B050"/>
              </a:solidFill>
            </a:endParaRPr>
          </a:p>
        </p:txBody>
      </p:sp>
      <p:sp>
        <p:nvSpPr>
          <p:cNvPr id="3" name="Symbol zastępczy zawartości 2"/>
          <p:cNvSpPr>
            <a:spLocks noGrp="1"/>
          </p:cNvSpPr>
          <p:nvPr>
            <p:ph idx="1"/>
          </p:nvPr>
        </p:nvSpPr>
        <p:spPr>
          <a:xfrm>
            <a:off x="107950" y="1484313"/>
            <a:ext cx="8856663" cy="5257800"/>
          </a:xfrm>
        </p:spPr>
        <p:txBody>
          <a:bodyPr rtlCol="0">
            <a:normAutofit/>
          </a:bodyPr>
          <a:lstStyle/>
          <a:p>
            <a:pPr eaLnBrk="1" fontAlgn="auto" hangingPunct="1">
              <a:spcAft>
                <a:spcPts val="0"/>
              </a:spcAft>
              <a:buFont typeface="Arial" pitchFamily="34" charset="0"/>
              <a:buNone/>
              <a:defRPr/>
            </a:pPr>
            <a:endParaRPr lang="pl-PL" sz="2000" dirty="0" smtClean="0"/>
          </a:p>
          <a:p>
            <a:pPr eaLnBrk="1" fontAlgn="auto" hangingPunct="1">
              <a:spcAft>
                <a:spcPts val="0"/>
              </a:spcAft>
              <a:buFont typeface="Arial" pitchFamily="34" charset="0"/>
              <a:buNone/>
              <a:defRPr/>
            </a:pPr>
            <a:endParaRPr lang="pl-PL" sz="2000" dirty="0" smtClean="0"/>
          </a:p>
          <a:p>
            <a:pPr eaLnBrk="1" fontAlgn="auto" hangingPunct="1">
              <a:spcAft>
                <a:spcPts val="0"/>
              </a:spcAft>
              <a:buFont typeface="Arial" pitchFamily="34" charset="0"/>
              <a:buNone/>
              <a:defRPr/>
            </a:pPr>
            <a:endParaRPr lang="pl-PL" sz="2000" dirty="0" smtClean="0"/>
          </a:p>
          <a:p>
            <a:pPr eaLnBrk="1" fontAlgn="auto" hangingPunct="1">
              <a:spcAft>
                <a:spcPts val="0"/>
              </a:spcAft>
              <a:buFont typeface="Arial" pitchFamily="34" charset="0"/>
              <a:buNone/>
              <a:defRPr/>
            </a:pPr>
            <a:endParaRPr lang="pl-PL" sz="2000" dirty="0" smtClean="0"/>
          </a:p>
          <a:p>
            <a:pPr eaLnBrk="1" fontAlgn="auto" hangingPunct="1">
              <a:spcAft>
                <a:spcPts val="0"/>
              </a:spcAft>
              <a:buFont typeface="Arial" pitchFamily="34" charset="0"/>
              <a:buNone/>
              <a:defRPr/>
            </a:pPr>
            <a:endParaRPr lang="pl-PL" sz="2000" dirty="0" smtClean="0"/>
          </a:p>
          <a:p>
            <a:pPr eaLnBrk="1" fontAlgn="auto" hangingPunct="1">
              <a:spcAft>
                <a:spcPts val="0"/>
              </a:spcAft>
              <a:buFont typeface="Arial" pitchFamily="34" charset="0"/>
              <a:buNone/>
              <a:defRPr/>
            </a:pPr>
            <a:endParaRPr lang="pl-PL" sz="2000" dirty="0" smtClean="0"/>
          </a:p>
          <a:p>
            <a:pPr eaLnBrk="1" fontAlgn="auto" hangingPunct="1">
              <a:spcAft>
                <a:spcPts val="0"/>
              </a:spcAft>
              <a:buFont typeface="Arial" pitchFamily="34" charset="0"/>
              <a:buNone/>
              <a:defRPr/>
            </a:pPr>
            <a:endParaRPr lang="pl-PL" sz="2000" dirty="0" smtClean="0"/>
          </a:p>
          <a:p>
            <a:pPr eaLnBrk="1" fontAlgn="auto" hangingPunct="1">
              <a:spcAft>
                <a:spcPts val="0"/>
              </a:spcAft>
              <a:buFont typeface="Arial" pitchFamily="34" charset="0"/>
              <a:buNone/>
              <a:defRPr/>
            </a:pPr>
            <a:endParaRPr lang="pl-PL" sz="2000" dirty="0" smtClean="0"/>
          </a:p>
          <a:p>
            <a:pPr eaLnBrk="1" fontAlgn="auto" hangingPunct="1">
              <a:spcAft>
                <a:spcPts val="0"/>
              </a:spcAft>
              <a:buFont typeface="Arial" pitchFamily="34" charset="0"/>
              <a:buNone/>
              <a:defRPr/>
            </a:pPr>
            <a:endParaRPr lang="pl-PL" sz="2000" dirty="0" smtClean="0"/>
          </a:p>
          <a:p>
            <a:pPr eaLnBrk="1" fontAlgn="auto" hangingPunct="1">
              <a:spcAft>
                <a:spcPts val="0"/>
              </a:spcAft>
              <a:buFont typeface="Arial" pitchFamily="34" charset="0"/>
              <a:buNone/>
              <a:defRPr/>
            </a:pPr>
            <a:endParaRPr lang="pl-PL" sz="2000" dirty="0" smtClean="0"/>
          </a:p>
          <a:p>
            <a:pPr algn="just" eaLnBrk="1" fontAlgn="auto" hangingPunct="1">
              <a:spcAft>
                <a:spcPts val="0"/>
              </a:spcAft>
              <a:buFont typeface="Arial" pitchFamily="34" charset="0"/>
              <a:buNone/>
              <a:defRPr/>
            </a:pPr>
            <a:endParaRPr lang="pl-PL" sz="1200" dirty="0" smtClean="0">
              <a:solidFill>
                <a:srgbClr val="C00000"/>
              </a:solidFill>
            </a:endParaRPr>
          </a:p>
          <a:p>
            <a:pPr marL="0" indent="0" algn="ctr" eaLnBrk="1" fontAlgn="auto" hangingPunct="1">
              <a:spcBef>
                <a:spcPts val="0"/>
              </a:spcBef>
              <a:spcAft>
                <a:spcPts val="0"/>
              </a:spcAft>
              <a:buFont typeface="Arial" pitchFamily="34" charset="0"/>
              <a:buNone/>
              <a:defRPr/>
            </a:pPr>
            <a:r>
              <a:rPr lang="pl-PL" sz="1800" dirty="0" smtClean="0">
                <a:solidFill>
                  <a:srgbClr val="C00000"/>
                </a:solidFill>
              </a:rPr>
              <a:t>Czy spadkodawca może dokonać zapisu pod warunkiem?</a:t>
            </a:r>
          </a:p>
          <a:p>
            <a:pPr marL="0" indent="0" algn="ctr" eaLnBrk="1" fontAlgn="auto" hangingPunct="1">
              <a:spcBef>
                <a:spcPts val="0"/>
              </a:spcBef>
              <a:spcAft>
                <a:spcPts val="0"/>
              </a:spcAft>
              <a:buFont typeface="Arial" pitchFamily="34" charset="0"/>
              <a:buNone/>
              <a:defRPr/>
            </a:pPr>
            <a:r>
              <a:rPr lang="pl-PL" sz="1800" b="1" dirty="0" smtClean="0">
                <a:solidFill>
                  <a:srgbClr val="C00000"/>
                </a:solidFill>
              </a:rPr>
              <a:t>TAK, zapis może zostać sporządzony pod warunkiem.</a:t>
            </a:r>
          </a:p>
          <a:p>
            <a:pPr marL="0" indent="0" algn="ctr" eaLnBrk="1" fontAlgn="auto" hangingPunct="1">
              <a:spcBef>
                <a:spcPts val="0"/>
              </a:spcBef>
              <a:spcAft>
                <a:spcPts val="0"/>
              </a:spcAft>
              <a:buFont typeface="Arial" pitchFamily="34" charset="0"/>
              <a:buNone/>
              <a:defRPr/>
            </a:pPr>
            <a:endParaRPr lang="pl-PL" sz="1000" dirty="0" smtClean="0">
              <a:solidFill>
                <a:srgbClr val="C00000"/>
              </a:solidFill>
            </a:endParaRPr>
          </a:p>
          <a:p>
            <a:pPr marL="0" indent="0" algn="ctr" eaLnBrk="1" fontAlgn="auto" hangingPunct="1">
              <a:spcBef>
                <a:spcPts val="0"/>
              </a:spcBef>
              <a:spcAft>
                <a:spcPts val="0"/>
              </a:spcAft>
              <a:buFont typeface="Arial" pitchFamily="34" charset="0"/>
              <a:buNone/>
              <a:defRPr/>
            </a:pPr>
            <a:r>
              <a:rPr lang="pl-PL" sz="1800" dirty="0" smtClean="0">
                <a:solidFill>
                  <a:srgbClr val="C00000"/>
                </a:solidFill>
              </a:rPr>
              <a:t>art. 975 Kodeksu cywilnego</a:t>
            </a:r>
            <a:endParaRPr lang="pl-PL" sz="1800" dirty="0">
              <a:solidFill>
                <a:srgbClr val="C00000"/>
              </a:solidFill>
            </a:endParaRPr>
          </a:p>
        </p:txBody>
      </p:sp>
      <p:graphicFrame>
        <p:nvGraphicFramePr>
          <p:cNvPr id="4" name="Symbol zastępczy zawartości 5"/>
          <p:cNvGraphicFramePr>
            <a:graphicFrameLocks noGrp="1"/>
          </p:cNvGraphicFramePr>
          <p:nvPr/>
        </p:nvGraphicFramePr>
        <p:xfrm>
          <a:off x="250825" y="1557338"/>
          <a:ext cx="8497888" cy="3474720"/>
        </p:xfrm>
        <a:graphic>
          <a:graphicData uri="http://schemas.openxmlformats.org/drawingml/2006/table">
            <a:tbl>
              <a:tblPr/>
              <a:tblGrid>
                <a:gridCol w="8497888"/>
              </a:tblGrid>
              <a:tr h="3313113">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pl-PL" sz="1200" b="1" i="0" u="none" strike="noStrike" cap="none" normalizeH="0" baseline="0" dirty="0" smtClean="0">
                        <a:ln>
                          <a:noFill/>
                        </a:ln>
                        <a:solidFill>
                          <a:schemeClr val="tx1"/>
                        </a:solidFill>
                        <a:effectLst/>
                        <a:latin typeface="Lucida Handwriting" pitchFamily="66" charset="0"/>
                      </a:endParaRPr>
                    </a:p>
                    <a:p>
                      <a:pPr marL="0" marR="0" lvl="0" indent="0" algn="r" defTabSz="914400" rtl="0" eaLnBrk="1" fontAlgn="base" latinLnBrk="0" hangingPunct="1">
                        <a:lnSpc>
                          <a:spcPct val="100000"/>
                        </a:lnSpc>
                        <a:spcBef>
                          <a:spcPct val="0"/>
                        </a:spcBef>
                        <a:spcAft>
                          <a:spcPct val="0"/>
                        </a:spcAft>
                        <a:buClrTx/>
                        <a:buSzTx/>
                        <a:buFontTx/>
                        <a:buNone/>
                        <a:tabLst/>
                      </a:pP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Sulejówek, 19 listopada 2012 r.</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Testament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1000" b="0" i="1" u="none" strike="noStrike" cap="none" normalizeH="0" baseline="0" dirty="0" smtClean="0">
                        <a:ln>
                          <a:noFill/>
                        </a:ln>
                        <a:solidFill>
                          <a:schemeClr val="tx1"/>
                        </a:solidFill>
                        <a:effectLst/>
                        <a:latin typeface="Book Antiqua" pitchFamily="18" charset="0"/>
                        <a:ea typeface="Latha" pitchFamily="2"/>
                        <a:cs typeface="Latha" pitchFamily="2"/>
                      </a:endParaRPr>
                    </a:p>
                    <a:p>
                      <a:pPr marL="0" marR="0" lvl="0" indent="0" algn="just" defTabSz="914400" rtl="0" eaLnBrk="1" fontAlgn="base" latinLnBrk="0" hangingPunct="1">
                        <a:lnSpc>
                          <a:spcPct val="150000"/>
                        </a:lnSpc>
                        <a:spcBef>
                          <a:spcPct val="0"/>
                        </a:spcBef>
                        <a:spcAft>
                          <a:spcPct val="0"/>
                        </a:spcAft>
                        <a:buClrTx/>
                        <a:buSzTx/>
                        <a:buFontTx/>
                        <a:buNone/>
                        <a:tabLst/>
                      </a:pP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       Ja, niżej podpisany Teodor </a:t>
                      </a:r>
                      <a:r>
                        <a:rPr kumimoji="0" lang="pl-PL" sz="1600" b="0" i="1" u="none" strike="noStrike" cap="none" normalizeH="0" baseline="0" dirty="0" err="1" smtClean="0">
                          <a:ln>
                            <a:noFill/>
                          </a:ln>
                          <a:solidFill>
                            <a:schemeClr val="tx1"/>
                          </a:solidFill>
                          <a:effectLst/>
                          <a:latin typeface="Book Antiqua" pitchFamily="18" charset="0"/>
                          <a:ea typeface="Latha" pitchFamily="2"/>
                          <a:cs typeface="Latha" pitchFamily="2"/>
                        </a:rPr>
                        <a:t>Stament</a:t>
                      </a: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 do całości spadku powołuję moją żonę, Iwonę </a:t>
                      </a:r>
                      <a:r>
                        <a:rPr kumimoji="0" lang="pl-PL" sz="1600" b="0" i="1" u="none" strike="noStrike" cap="none" normalizeH="0" baseline="0" dirty="0" err="1" smtClean="0">
                          <a:ln>
                            <a:noFill/>
                          </a:ln>
                          <a:solidFill>
                            <a:schemeClr val="tx1"/>
                          </a:solidFill>
                          <a:effectLst/>
                          <a:latin typeface="Book Antiqua" pitchFamily="18" charset="0"/>
                          <a:ea typeface="Latha" pitchFamily="2"/>
                          <a:cs typeface="Latha" pitchFamily="2"/>
                        </a:rPr>
                        <a:t>Stament</a:t>
                      </a: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a:t>
                      </a:r>
                    </a:p>
                    <a:p>
                      <a:pPr marL="0" marR="0" lvl="0" indent="0" algn="just" defTabSz="914400" rtl="0" eaLnBrk="1" fontAlgn="base" latinLnBrk="0" hangingPunct="1">
                        <a:lnSpc>
                          <a:spcPct val="150000"/>
                        </a:lnSpc>
                        <a:spcBef>
                          <a:spcPct val="0"/>
                        </a:spcBef>
                        <a:spcAft>
                          <a:spcPct val="0"/>
                        </a:spcAft>
                        <a:buClrTx/>
                        <a:buSzTx/>
                        <a:buFontTx/>
                        <a:buNone/>
                        <a:tabLst/>
                      </a:pP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Polskiemu Stowarzyszeniu Edukacji Prawnej z siedzibą w Warszawie, REGON…, NIP…, wpisanemu do rejestru stowarzyszeń Krajowego Rejestru Sądowego pod numerem KRS… zapisuję 10.000,00 zł (słownie:…), pod warunkiem, że kwota ta zostanie przeznaczona na podnoszenie świadomości prawnej wśród nauczycieli szkół </a:t>
                      </a:r>
                      <a:r>
                        <a:rPr kumimoji="0" lang="pl-PL" sz="1600" b="0" i="1" u="none" strike="noStrike" cap="none" normalizeH="0" baseline="0" dirty="0" err="1" smtClean="0">
                          <a:ln>
                            <a:noFill/>
                          </a:ln>
                          <a:solidFill>
                            <a:schemeClr val="tx1"/>
                          </a:solidFill>
                          <a:effectLst/>
                          <a:latin typeface="Book Antiqua" pitchFamily="18" charset="0"/>
                          <a:ea typeface="Latha" pitchFamily="2"/>
                          <a:cs typeface="Latha" pitchFamily="2"/>
                        </a:rPr>
                        <a:t>ponadgimnazjalnych</a:t>
                      </a: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1600" b="0" i="0" u="none" strike="noStrike" cap="none" normalizeH="0" baseline="0" dirty="0" smtClean="0">
                        <a:ln>
                          <a:noFill/>
                        </a:ln>
                        <a:solidFill>
                          <a:schemeClr val="tx1"/>
                        </a:solidFill>
                        <a:effectLst/>
                        <a:latin typeface="Book Antiqua" pitchFamily="18" charset="0"/>
                        <a:ea typeface="Latha" pitchFamily="2"/>
                        <a:cs typeface="Latha" pitchFamily="2"/>
                      </a:endParaRPr>
                    </a:p>
                    <a:p>
                      <a:pPr marL="0" marR="0" lvl="0" indent="0" algn="r" defTabSz="914400" rtl="0" eaLnBrk="1" fontAlgn="base" latinLnBrk="0" hangingPunct="1">
                        <a:lnSpc>
                          <a:spcPct val="100000"/>
                        </a:lnSpc>
                        <a:spcBef>
                          <a:spcPct val="0"/>
                        </a:spcBef>
                        <a:spcAft>
                          <a:spcPct val="0"/>
                        </a:spcAft>
                        <a:buClrTx/>
                        <a:buSzTx/>
                        <a:buFontTx/>
                        <a:buNone/>
                        <a:tabLst/>
                      </a:pP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Teodor </a:t>
                      </a:r>
                      <a:r>
                        <a:rPr kumimoji="0" lang="pl-PL" sz="1600" b="0" i="1" u="none" strike="noStrike" cap="none" normalizeH="0" baseline="0" dirty="0" err="1" smtClean="0">
                          <a:ln>
                            <a:noFill/>
                          </a:ln>
                          <a:solidFill>
                            <a:schemeClr val="tx1"/>
                          </a:solidFill>
                          <a:effectLst/>
                          <a:latin typeface="Book Antiqua" pitchFamily="18" charset="0"/>
                          <a:ea typeface="Latha" pitchFamily="2"/>
                          <a:cs typeface="Latha" pitchFamily="2"/>
                        </a:rPr>
                        <a:t>Stament</a:t>
                      </a:r>
                      <a:endPar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cxnSp>
        <p:nvCxnSpPr>
          <p:cNvPr id="6" name="Łącznik prosty 5"/>
          <p:cNvCxnSpPr/>
          <p:nvPr/>
        </p:nvCxnSpPr>
        <p:spPr>
          <a:xfrm>
            <a:off x="7956550" y="3716338"/>
            <a:ext cx="719138"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9" name="Łącznik prosty 8"/>
          <p:cNvCxnSpPr/>
          <p:nvPr/>
        </p:nvCxnSpPr>
        <p:spPr>
          <a:xfrm>
            <a:off x="323850" y="4149725"/>
            <a:ext cx="4319588"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2" end="1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ytuł 1"/>
          <p:cNvSpPr>
            <a:spLocks noGrp="1"/>
          </p:cNvSpPr>
          <p:nvPr>
            <p:ph type="title"/>
          </p:nvPr>
        </p:nvSpPr>
        <p:spPr>
          <a:solidFill>
            <a:schemeClr val="tx2"/>
          </a:solidFill>
        </p:spPr>
        <p:txBody>
          <a:bodyPr/>
          <a:lstStyle/>
          <a:p>
            <a:pPr algn="l" eaLnBrk="1" hangingPunct="1"/>
            <a:r>
              <a:rPr lang="pl-PL" sz="3500" b="1" smtClean="0">
                <a:solidFill>
                  <a:schemeClr val="bg1"/>
                </a:solidFill>
              </a:rPr>
              <a:t>Podstawowe pojęcia prawa spadkowego</a:t>
            </a:r>
          </a:p>
        </p:txBody>
      </p:sp>
      <p:sp>
        <p:nvSpPr>
          <p:cNvPr id="3" name="Symbol zastępczy zawartości 2"/>
          <p:cNvSpPr>
            <a:spLocks noGrp="1"/>
          </p:cNvSpPr>
          <p:nvPr>
            <p:ph idx="1"/>
          </p:nvPr>
        </p:nvSpPr>
        <p:spPr>
          <a:xfrm>
            <a:off x="0" y="1412875"/>
            <a:ext cx="9144000" cy="5329238"/>
          </a:xfrm>
        </p:spPr>
        <p:txBody>
          <a:bodyPr/>
          <a:lstStyle/>
          <a:p>
            <a:pPr eaLnBrk="1" hangingPunct="1">
              <a:buFont typeface="Arial" charset="0"/>
              <a:buNone/>
            </a:pPr>
            <a:r>
              <a:rPr lang="pl-PL" sz="1200" smtClean="0"/>
              <a:t>	</a:t>
            </a:r>
            <a:endParaRPr lang="pl-PL" sz="1200" b="1" smtClean="0">
              <a:solidFill>
                <a:schemeClr val="tx2"/>
              </a:solidFill>
            </a:endParaRPr>
          </a:p>
          <a:p>
            <a:pPr eaLnBrk="1" hangingPunct="1">
              <a:buFont typeface="Arial" charset="0"/>
              <a:buNone/>
            </a:pPr>
            <a:r>
              <a:rPr lang="pl-PL" sz="2400" b="1" smtClean="0">
                <a:solidFill>
                  <a:schemeClr val="tx2"/>
                </a:solidFill>
              </a:rPr>
              <a:t>	</a:t>
            </a:r>
            <a:r>
              <a:rPr lang="pl-PL" sz="2400" b="1" smtClean="0">
                <a:solidFill>
                  <a:srgbClr val="108C10"/>
                </a:solidFill>
              </a:rPr>
              <a:t>„spadkodawca” </a:t>
            </a:r>
            <a:r>
              <a:rPr lang="pl-PL" sz="2000" smtClean="0">
                <a:solidFill>
                  <a:schemeClr val="tx2"/>
                </a:solidFill>
              </a:rPr>
              <a:t>– osoba zmarła; spadkodawcą może być tylko osoba fizyczna,</a:t>
            </a:r>
          </a:p>
          <a:p>
            <a:pPr eaLnBrk="1" hangingPunct="1">
              <a:buFont typeface="Arial" charset="0"/>
              <a:buNone/>
            </a:pPr>
            <a:endParaRPr lang="pl-PL" sz="1200" smtClean="0">
              <a:solidFill>
                <a:schemeClr val="tx2"/>
              </a:solidFill>
            </a:endParaRPr>
          </a:p>
          <a:p>
            <a:pPr eaLnBrk="1" hangingPunct="1">
              <a:buFont typeface="Arial" charset="0"/>
              <a:buNone/>
            </a:pPr>
            <a:r>
              <a:rPr lang="pl-PL" sz="2400" b="1" smtClean="0">
                <a:solidFill>
                  <a:schemeClr val="tx2"/>
                </a:solidFill>
              </a:rPr>
              <a:t>	</a:t>
            </a:r>
            <a:r>
              <a:rPr lang="pl-PL" sz="2400" b="1" smtClean="0">
                <a:solidFill>
                  <a:srgbClr val="108C10"/>
                </a:solidFill>
              </a:rPr>
              <a:t>„spadkobierca” </a:t>
            </a:r>
            <a:r>
              <a:rPr lang="pl-PL" sz="2000" smtClean="0">
                <a:solidFill>
                  <a:schemeClr val="tx2"/>
                </a:solidFill>
              </a:rPr>
              <a:t>– następca prawny osoby zmarłej,</a:t>
            </a:r>
          </a:p>
          <a:p>
            <a:pPr eaLnBrk="1" hangingPunct="1">
              <a:buFont typeface="Arial" charset="0"/>
              <a:buNone/>
            </a:pPr>
            <a:endParaRPr lang="pl-PL" sz="1200" smtClean="0">
              <a:solidFill>
                <a:schemeClr val="tx2"/>
              </a:solidFill>
            </a:endParaRPr>
          </a:p>
          <a:p>
            <a:pPr eaLnBrk="1" hangingPunct="1">
              <a:buFont typeface="Arial" charset="0"/>
              <a:buNone/>
            </a:pPr>
            <a:r>
              <a:rPr lang="pl-PL" sz="2400" b="1" smtClean="0">
                <a:solidFill>
                  <a:schemeClr val="tx2"/>
                </a:solidFill>
              </a:rPr>
              <a:t>	</a:t>
            </a:r>
            <a:r>
              <a:rPr lang="pl-PL" sz="2400" b="1" smtClean="0">
                <a:solidFill>
                  <a:srgbClr val="108C10"/>
                </a:solidFill>
              </a:rPr>
              <a:t>„otwarcie spadku”</a:t>
            </a:r>
            <a:r>
              <a:rPr lang="pl-PL" sz="2400" b="1" smtClean="0">
                <a:solidFill>
                  <a:schemeClr val="tx2"/>
                </a:solidFill>
              </a:rPr>
              <a:t> </a:t>
            </a:r>
            <a:r>
              <a:rPr lang="pl-PL" sz="2000" smtClean="0">
                <a:solidFill>
                  <a:schemeClr val="tx2"/>
                </a:solidFill>
              </a:rPr>
              <a:t>– chwila śmierci spadkodawcy,</a:t>
            </a:r>
          </a:p>
          <a:p>
            <a:pPr eaLnBrk="1" hangingPunct="1">
              <a:buFont typeface="Arial" charset="0"/>
              <a:buNone/>
            </a:pPr>
            <a:endParaRPr lang="pl-PL" sz="1200" smtClean="0">
              <a:solidFill>
                <a:schemeClr val="tx2"/>
              </a:solidFill>
            </a:endParaRPr>
          </a:p>
          <a:p>
            <a:pPr eaLnBrk="1" hangingPunct="1">
              <a:buFont typeface="Arial" charset="0"/>
              <a:buNone/>
            </a:pPr>
            <a:r>
              <a:rPr lang="pl-PL" sz="2400" b="1" smtClean="0">
                <a:solidFill>
                  <a:schemeClr val="tx2"/>
                </a:solidFill>
              </a:rPr>
              <a:t>	</a:t>
            </a:r>
            <a:r>
              <a:rPr lang="pl-PL" sz="2400" b="1" smtClean="0">
                <a:solidFill>
                  <a:srgbClr val="108C10"/>
                </a:solidFill>
              </a:rPr>
              <a:t>„spadek” </a:t>
            </a:r>
            <a:r>
              <a:rPr lang="pl-PL" sz="2000" smtClean="0">
                <a:solidFill>
                  <a:schemeClr val="tx2"/>
                </a:solidFill>
              </a:rPr>
              <a:t>– ogół praw i obowiązków majątkowych osoby zmarłej,</a:t>
            </a:r>
          </a:p>
          <a:p>
            <a:pPr eaLnBrk="1" hangingPunct="1">
              <a:buFont typeface="Arial" charset="0"/>
              <a:buNone/>
            </a:pPr>
            <a:endParaRPr lang="pl-PL" sz="1200" smtClean="0">
              <a:solidFill>
                <a:schemeClr val="tx2"/>
              </a:solidFill>
            </a:endParaRPr>
          </a:p>
          <a:p>
            <a:pPr eaLnBrk="1" hangingPunct="1">
              <a:buFont typeface="Arial" charset="0"/>
              <a:buNone/>
            </a:pPr>
            <a:r>
              <a:rPr lang="pl-PL" sz="2000" smtClean="0">
                <a:solidFill>
                  <a:schemeClr val="tx2"/>
                </a:solidFill>
              </a:rPr>
              <a:t>	</a:t>
            </a:r>
            <a:r>
              <a:rPr lang="pl-PL" sz="2400" b="1" smtClean="0">
                <a:solidFill>
                  <a:srgbClr val="108C10"/>
                </a:solidFill>
              </a:rPr>
              <a:t>„dziedziczenie” </a:t>
            </a:r>
            <a:r>
              <a:rPr lang="pl-PL" sz="2000" smtClean="0">
                <a:solidFill>
                  <a:schemeClr val="tx2"/>
                </a:solidFill>
              </a:rPr>
              <a:t>– przejście ogółu praw i obowiązków majątkowych spadkobiercy</a:t>
            </a:r>
            <a:br>
              <a:rPr lang="pl-PL" sz="2000" smtClean="0">
                <a:solidFill>
                  <a:schemeClr val="tx2"/>
                </a:solidFill>
              </a:rPr>
            </a:br>
            <a:r>
              <a:rPr lang="pl-PL" sz="2000" smtClean="0">
                <a:solidFill>
                  <a:schemeClr val="tx2"/>
                </a:solidFill>
              </a:rPr>
              <a:t>		            na spadkodawcę,</a:t>
            </a:r>
          </a:p>
          <a:p>
            <a:pPr eaLnBrk="1" hangingPunct="1">
              <a:buFont typeface="Arial" charset="0"/>
              <a:buNone/>
            </a:pPr>
            <a:endParaRPr lang="pl-PL" sz="1200" smtClean="0">
              <a:solidFill>
                <a:schemeClr val="tx2"/>
              </a:solidFill>
            </a:endParaRPr>
          </a:p>
          <a:p>
            <a:pPr eaLnBrk="1" hangingPunct="1">
              <a:buFont typeface="Arial" charset="0"/>
              <a:buNone/>
            </a:pPr>
            <a:r>
              <a:rPr lang="pl-PL" sz="2000" smtClean="0">
                <a:solidFill>
                  <a:schemeClr val="tx2"/>
                </a:solidFill>
              </a:rPr>
              <a:t>	</a:t>
            </a:r>
            <a:r>
              <a:rPr lang="pl-PL" sz="2400" b="1" smtClean="0">
                <a:solidFill>
                  <a:srgbClr val="108C10"/>
                </a:solidFill>
              </a:rPr>
              <a:t>„zstępny”</a:t>
            </a:r>
            <a:r>
              <a:rPr lang="pl-PL" sz="2000" smtClean="0">
                <a:solidFill>
                  <a:schemeClr val="tx2"/>
                </a:solidFill>
              </a:rPr>
              <a:t> – potomek,</a:t>
            </a:r>
          </a:p>
          <a:p>
            <a:pPr eaLnBrk="1" hangingPunct="1">
              <a:buFont typeface="Arial" charset="0"/>
              <a:buNone/>
            </a:pPr>
            <a:endParaRPr lang="pl-PL" sz="1200" smtClean="0">
              <a:solidFill>
                <a:schemeClr val="tx2"/>
              </a:solidFill>
            </a:endParaRPr>
          </a:p>
          <a:p>
            <a:pPr eaLnBrk="1" hangingPunct="1">
              <a:buFont typeface="Arial" charset="0"/>
              <a:buNone/>
            </a:pPr>
            <a:r>
              <a:rPr lang="pl-PL" sz="2000" smtClean="0">
                <a:solidFill>
                  <a:schemeClr val="tx2"/>
                </a:solidFill>
              </a:rPr>
              <a:t>	</a:t>
            </a:r>
            <a:r>
              <a:rPr lang="pl-PL" sz="2400" b="1" smtClean="0">
                <a:solidFill>
                  <a:srgbClr val="108C10"/>
                </a:solidFill>
              </a:rPr>
              <a:t>„wstępny” </a:t>
            </a:r>
            <a:r>
              <a:rPr lang="pl-PL" sz="2000" smtClean="0">
                <a:solidFill>
                  <a:schemeClr val="tx2"/>
                </a:solidFill>
              </a:rPr>
              <a:t>– przodek;</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accent3">
              <a:lumMod val="20000"/>
              <a:lumOff val="80000"/>
            </a:schemeClr>
          </a:solidFill>
        </p:spPr>
        <p:txBody>
          <a:bodyPr rtlCol="0">
            <a:normAutofit/>
          </a:bodyPr>
          <a:lstStyle/>
          <a:p>
            <a:pPr algn="l" eaLnBrk="1" fontAlgn="auto" hangingPunct="1">
              <a:spcAft>
                <a:spcPts val="0"/>
              </a:spcAft>
              <a:defRPr/>
            </a:pPr>
            <a:r>
              <a:rPr lang="pl-PL" sz="3000" i="1" dirty="0" smtClean="0">
                <a:solidFill>
                  <a:srgbClr val="00B050"/>
                </a:solidFill>
              </a:rPr>
              <a:t>Czy ten testament jest ważny?</a:t>
            </a:r>
            <a:endParaRPr lang="pl-PL" sz="3000" i="1" dirty="0">
              <a:solidFill>
                <a:srgbClr val="00B050"/>
              </a:solidFill>
            </a:endParaRPr>
          </a:p>
        </p:txBody>
      </p:sp>
      <p:sp>
        <p:nvSpPr>
          <p:cNvPr id="31747" name="Symbol zastępczy zawartości 2"/>
          <p:cNvSpPr>
            <a:spLocks noGrp="1"/>
          </p:cNvSpPr>
          <p:nvPr>
            <p:ph idx="1"/>
          </p:nvPr>
        </p:nvSpPr>
        <p:spPr>
          <a:xfrm>
            <a:off x="107950" y="1412875"/>
            <a:ext cx="8928100" cy="5445125"/>
          </a:xfrm>
          <a:solidFill>
            <a:schemeClr val="bg1"/>
          </a:solidFill>
        </p:spPr>
        <p:txBody>
          <a:bodyPr/>
          <a:lstStyle/>
          <a:p>
            <a:pPr algn="just" eaLnBrk="1" hangingPunct="1">
              <a:buFont typeface="Arial" charset="0"/>
              <a:buNone/>
            </a:pPr>
            <a:endParaRPr lang="pl-PL" sz="2000" b="1" smtClean="0">
              <a:solidFill>
                <a:srgbClr val="FF0000"/>
              </a:solidFill>
            </a:endParaRPr>
          </a:p>
          <a:p>
            <a:pPr algn="just" eaLnBrk="1" hangingPunct="1">
              <a:buFont typeface="Arial" charset="0"/>
              <a:buNone/>
            </a:pPr>
            <a:endParaRPr lang="pl-PL" sz="2000" b="1" smtClean="0">
              <a:solidFill>
                <a:srgbClr val="FF0000"/>
              </a:solidFill>
            </a:endParaRPr>
          </a:p>
          <a:p>
            <a:pPr algn="just" eaLnBrk="1" hangingPunct="1">
              <a:buFont typeface="Arial" charset="0"/>
              <a:buNone/>
            </a:pPr>
            <a:endParaRPr lang="pl-PL" sz="2000" b="1" smtClean="0">
              <a:solidFill>
                <a:srgbClr val="FF0000"/>
              </a:solidFill>
            </a:endParaRPr>
          </a:p>
          <a:p>
            <a:pPr algn="just" eaLnBrk="1" hangingPunct="1">
              <a:buFont typeface="Arial" charset="0"/>
              <a:buNone/>
            </a:pPr>
            <a:endParaRPr lang="pl-PL" sz="2000" b="1" smtClean="0">
              <a:solidFill>
                <a:srgbClr val="FF0000"/>
              </a:solidFill>
            </a:endParaRPr>
          </a:p>
          <a:p>
            <a:pPr algn="just" eaLnBrk="1" hangingPunct="1">
              <a:buFont typeface="Arial" charset="0"/>
              <a:buNone/>
            </a:pPr>
            <a:endParaRPr lang="pl-PL" sz="2000" b="1" smtClean="0">
              <a:solidFill>
                <a:srgbClr val="FF0000"/>
              </a:solidFill>
            </a:endParaRPr>
          </a:p>
          <a:p>
            <a:pPr algn="just" eaLnBrk="1" hangingPunct="1">
              <a:buFont typeface="Arial" charset="0"/>
              <a:buNone/>
            </a:pPr>
            <a:endParaRPr lang="pl-PL" sz="2000" b="1" smtClean="0">
              <a:solidFill>
                <a:srgbClr val="FF0000"/>
              </a:solidFill>
            </a:endParaRPr>
          </a:p>
          <a:p>
            <a:pPr algn="just" eaLnBrk="1" hangingPunct="1">
              <a:buFont typeface="Arial" charset="0"/>
              <a:buNone/>
            </a:pPr>
            <a:endParaRPr lang="pl-PL" sz="2000" b="1" smtClean="0">
              <a:solidFill>
                <a:srgbClr val="FF0000"/>
              </a:solidFill>
            </a:endParaRPr>
          </a:p>
          <a:p>
            <a:pPr algn="just" eaLnBrk="1" hangingPunct="1">
              <a:buFont typeface="Arial" charset="0"/>
              <a:buNone/>
            </a:pPr>
            <a:endParaRPr lang="pl-PL" sz="2000" b="1" smtClean="0">
              <a:solidFill>
                <a:srgbClr val="FF0000"/>
              </a:solidFill>
            </a:endParaRPr>
          </a:p>
          <a:p>
            <a:pPr algn="just" eaLnBrk="1" hangingPunct="1">
              <a:buFont typeface="Arial" charset="0"/>
              <a:buNone/>
            </a:pPr>
            <a:endParaRPr lang="pl-PL" sz="2000" b="1" smtClean="0">
              <a:solidFill>
                <a:srgbClr val="FF0000"/>
              </a:solidFill>
            </a:endParaRPr>
          </a:p>
          <a:p>
            <a:pPr algn="just" eaLnBrk="1" hangingPunct="1">
              <a:buFont typeface="Arial" charset="0"/>
              <a:buNone/>
            </a:pPr>
            <a:endParaRPr lang="pl-PL" sz="2000" smtClean="0">
              <a:solidFill>
                <a:srgbClr val="C00000"/>
              </a:solidFill>
            </a:endParaRPr>
          </a:p>
          <a:p>
            <a:pPr algn="ctr" eaLnBrk="1" hangingPunct="1">
              <a:buFont typeface="Arial" charset="0"/>
              <a:buNone/>
            </a:pPr>
            <a:r>
              <a:rPr lang="pl-PL" sz="2000" smtClean="0">
                <a:solidFill>
                  <a:srgbClr val="C00000"/>
                </a:solidFill>
              </a:rPr>
              <a:t>	</a:t>
            </a:r>
            <a:r>
              <a:rPr lang="pl-PL" sz="1800" smtClean="0">
                <a:solidFill>
                  <a:srgbClr val="C00000"/>
                </a:solidFill>
              </a:rPr>
              <a:t>Czy w testamencie własnoręcznym spadkodawca może postanowić,</a:t>
            </a:r>
            <a:br>
              <a:rPr lang="pl-PL" sz="1800" smtClean="0">
                <a:solidFill>
                  <a:srgbClr val="C00000"/>
                </a:solidFill>
              </a:rPr>
            </a:br>
            <a:r>
              <a:rPr lang="pl-PL" sz="1800" smtClean="0">
                <a:solidFill>
                  <a:srgbClr val="C00000"/>
                </a:solidFill>
              </a:rPr>
              <a:t>że zapisobierca nabywa zapisaną mu rzecz z chwilą otwarcia spadku?</a:t>
            </a:r>
          </a:p>
          <a:p>
            <a:pPr algn="ctr" eaLnBrk="1" hangingPunct="1">
              <a:buFont typeface="Arial" charset="0"/>
              <a:buNone/>
            </a:pPr>
            <a:endParaRPr lang="pl-PL" sz="800" smtClean="0">
              <a:solidFill>
                <a:srgbClr val="C00000"/>
              </a:solidFill>
            </a:endParaRPr>
          </a:p>
          <a:p>
            <a:pPr algn="ctr" eaLnBrk="1" hangingPunct="1">
              <a:buFont typeface="Arial" charset="0"/>
              <a:buNone/>
            </a:pPr>
            <a:r>
              <a:rPr lang="pl-PL" sz="1800" b="1" smtClean="0">
                <a:solidFill>
                  <a:srgbClr val="C00000"/>
                </a:solidFill>
              </a:rPr>
              <a:t>NIE – zapis windykacyjny jest możliwy tylko w testamencie notarialnym.</a:t>
            </a:r>
          </a:p>
          <a:p>
            <a:pPr algn="ctr" eaLnBrk="1" hangingPunct="1">
              <a:buFont typeface="Arial" charset="0"/>
              <a:buNone/>
            </a:pPr>
            <a:endParaRPr lang="pl-PL" sz="800" smtClean="0">
              <a:solidFill>
                <a:srgbClr val="C00000"/>
              </a:solidFill>
            </a:endParaRPr>
          </a:p>
          <a:p>
            <a:pPr algn="ctr" eaLnBrk="1" hangingPunct="1">
              <a:buFont typeface="Arial" charset="0"/>
              <a:buNone/>
            </a:pPr>
            <a:r>
              <a:rPr lang="pl-PL" sz="2000" smtClean="0">
                <a:solidFill>
                  <a:srgbClr val="C00000"/>
                </a:solidFill>
              </a:rPr>
              <a:t>art. 981</a:t>
            </a:r>
            <a:r>
              <a:rPr lang="pl-PL" sz="2000" baseline="30000" smtClean="0">
                <a:solidFill>
                  <a:srgbClr val="C00000"/>
                </a:solidFill>
              </a:rPr>
              <a:t>1</a:t>
            </a:r>
            <a:r>
              <a:rPr lang="pl-PL" sz="2000" smtClean="0">
                <a:solidFill>
                  <a:srgbClr val="C00000"/>
                </a:solidFill>
              </a:rPr>
              <a:t> § 1  </a:t>
            </a:r>
          </a:p>
        </p:txBody>
      </p:sp>
      <p:graphicFrame>
        <p:nvGraphicFramePr>
          <p:cNvPr id="4" name="Symbol zastępczy zawartości 5"/>
          <p:cNvGraphicFramePr>
            <a:graphicFrameLocks noGrp="1"/>
          </p:cNvGraphicFramePr>
          <p:nvPr/>
        </p:nvGraphicFramePr>
        <p:xfrm>
          <a:off x="250825" y="1557338"/>
          <a:ext cx="8497888" cy="3313113"/>
        </p:xfrm>
        <a:graphic>
          <a:graphicData uri="http://schemas.openxmlformats.org/drawingml/2006/table">
            <a:tbl>
              <a:tblPr/>
              <a:tblGrid>
                <a:gridCol w="8497888"/>
              </a:tblGrid>
              <a:tr h="3313113">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pl-PL" sz="1200" b="1" i="0" u="none" strike="noStrike" cap="none" normalizeH="0" baseline="0" dirty="0" smtClean="0">
                        <a:ln>
                          <a:noFill/>
                        </a:ln>
                        <a:solidFill>
                          <a:schemeClr val="tx1"/>
                        </a:solidFill>
                        <a:effectLst/>
                        <a:latin typeface="Lucida Handwriting" pitchFamily="66" charset="0"/>
                      </a:endParaRPr>
                    </a:p>
                    <a:p>
                      <a:pPr marL="0" marR="0" lvl="0" indent="0" algn="r" defTabSz="914400" rtl="0" eaLnBrk="1" fontAlgn="base" latinLnBrk="0" hangingPunct="1">
                        <a:lnSpc>
                          <a:spcPct val="100000"/>
                        </a:lnSpc>
                        <a:spcBef>
                          <a:spcPct val="0"/>
                        </a:spcBef>
                        <a:spcAft>
                          <a:spcPct val="0"/>
                        </a:spcAft>
                        <a:buClrTx/>
                        <a:buSzTx/>
                        <a:buFontTx/>
                        <a:buNone/>
                        <a:tabLst/>
                      </a:pP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Sulejówek, 19 listopada 2012 r.</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Testament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1000" b="0" i="1" u="none" strike="noStrike" cap="none" normalizeH="0" baseline="0" dirty="0" smtClean="0">
                        <a:ln>
                          <a:noFill/>
                        </a:ln>
                        <a:solidFill>
                          <a:schemeClr val="tx1"/>
                        </a:solidFill>
                        <a:effectLst/>
                        <a:latin typeface="Book Antiqua" pitchFamily="18" charset="0"/>
                        <a:ea typeface="Latha" pitchFamily="2"/>
                        <a:cs typeface="Latha" pitchFamily="2"/>
                      </a:endParaRPr>
                    </a:p>
                    <a:p>
                      <a:pPr marL="0" marR="0" lvl="0" indent="0" algn="just" defTabSz="914400" rtl="0" eaLnBrk="1" fontAlgn="base" latinLnBrk="0" hangingPunct="1">
                        <a:lnSpc>
                          <a:spcPct val="150000"/>
                        </a:lnSpc>
                        <a:spcBef>
                          <a:spcPct val="0"/>
                        </a:spcBef>
                        <a:spcAft>
                          <a:spcPct val="0"/>
                        </a:spcAft>
                        <a:buClrTx/>
                        <a:buSzTx/>
                        <a:buFontTx/>
                        <a:buNone/>
                        <a:tabLst/>
                      </a:pP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       Ja, niżej podpisany Teodor </a:t>
                      </a:r>
                      <a:r>
                        <a:rPr kumimoji="0" lang="pl-PL" sz="1600" b="0" i="1" u="none" strike="noStrike" cap="none" normalizeH="0" baseline="0" dirty="0" err="1" smtClean="0">
                          <a:ln>
                            <a:noFill/>
                          </a:ln>
                          <a:solidFill>
                            <a:schemeClr val="tx1"/>
                          </a:solidFill>
                          <a:effectLst/>
                          <a:latin typeface="Book Antiqua" pitchFamily="18" charset="0"/>
                          <a:ea typeface="Latha" pitchFamily="2"/>
                          <a:cs typeface="Latha" pitchFamily="2"/>
                        </a:rPr>
                        <a:t>Stament</a:t>
                      </a: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 do całości spadku powołuję moją żonę Iwonę </a:t>
                      </a:r>
                      <a:r>
                        <a:rPr kumimoji="0" lang="pl-PL" sz="1600" b="0" i="1" u="none" strike="noStrike" cap="none" normalizeH="0" baseline="0" dirty="0" err="1" smtClean="0">
                          <a:ln>
                            <a:noFill/>
                          </a:ln>
                          <a:solidFill>
                            <a:schemeClr val="tx1"/>
                          </a:solidFill>
                          <a:effectLst/>
                          <a:latin typeface="Book Antiqua" pitchFamily="18" charset="0"/>
                          <a:ea typeface="Latha" pitchFamily="2"/>
                          <a:cs typeface="Latha" pitchFamily="2"/>
                        </a:rPr>
                        <a:t>Stament</a:t>
                      </a: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a:t>
                      </a:r>
                    </a:p>
                    <a:p>
                      <a:pPr marL="0" marR="0" lvl="0" indent="0" algn="just" defTabSz="914400" rtl="0" eaLnBrk="1" fontAlgn="base" latinLnBrk="0" hangingPunct="1">
                        <a:lnSpc>
                          <a:spcPct val="150000"/>
                        </a:lnSpc>
                        <a:spcBef>
                          <a:spcPct val="0"/>
                        </a:spcBef>
                        <a:spcAft>
                          <a:spcPct val="0"/>
                        </a:spcAft>
                        <a:buClrTx/>
                        <a:buSzTx/>
                        <a:buFontTx/>
                        <a:buNone/>
                        <a:tabLst/>
                      </a:pP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       Mojej córce Oldze </a:t>
                      </a:r>
                      <a:r>
                        <a:rPr kumimoji="0" lang="pl-PL" sz="1600" b="0" i="1" u="none" strike="noStrike" cap="none" normalizeH="0" baseline="0" dirty="0" err="1" smtClean="0">
                          <a:ln>
                            <a:noFill/>
                          </a:ln>
                          <a:solidFill>
                            <a:schemeClr val="tx1"/>
                          </a:solidFill>
                          <a:effectLst/>
                          <a:latin typeface="Book Antiqua" pitchFamily="18" charset="0"/>
                          <a:ea typeface="Latha" pitchFamily="2"/>
                          <a:cs typeface="Latha" pitchFamily="2"/>
                        </a:rPr>
                        <a:t>Stament</a:t>
                      </a: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 zapisuję mieszkanie nr 20 przy ul. Szkoleniowej 12 w Sulejówku, mojemu bratu zaś zapisuję zbiór książek z mojej biblioteki, postanawiając, że nabędą własność tych rzeczy z chwilą mojej śmierci.</a:t>
                      </a:r>
                      <a:endParaRPr kumimoji="0" lang="pl-PL" sz="1600" b="0" i="0" u="none" strike="noStrike" cap="none" normalizeH="0" baseline="0" dirty="0" smtClean="0">
                        <a:ln>
                          <a:noFill/>
                        </a:ln>
                        <a:solidFill>
                          <a:schemeClr val="tx1"/>
                        </a:solidFill>
                        <a:effectLst/>
                        <a:latin typeface="Book Antiqua" pitchFamily="18" charset="0"/>
                        <a:ea typeface="Latha" pitchFamily="2"/>
                        <a:cs typeface="Latha" pitchFamily="2"/>
                      </a:endParaRPr>
                    </a:p>
                    <a:p>
                      <a:pPr marL="0" marR="0" lvl="0" indent="0" algn="r" defTabSz="914400" rtl="0" eaLnBrk="1" fontAlgn="base" latinLnBrk="0" hangingPunct="1">
                        <a:lnSpc>
                          <a:spcPct val="100000"/>
                        </a:lnSpc>
                        <a:spcBef>
                          <a:spcPct val="0"/>
                        </a:spcBef>
                        <a:spcAft>
                          <a:spcPct val="0"/>
                        </a:spcAft>
                        <a:buClrTx/>
                        <a:buSzTx/>
                        <a:buFontTx/>
                        <a:buNone/>
                        <a:tabLst/>
                      </a:pP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Teodor </a:t>
                      </a:r>
                      <a:r>
                        <a:rPr kumimoji="0" lang="pl-PL" sz="1600" b="0" i="1" u="none" strike="noStrike" cap="none" normalizeH="0" baseline="0" dirty="0" err="1" smtClean="0">
                          <a:ln>
                            <a:noFill/>
                          </a:ln>
                          <a:solidFill>
                            <a:schemeClr val="tx1"/>
                          </a:solidFill>
                          <a:effectLst/>
                          <a:latin typeface="Book Antiqua" pitchFamily="18" charset="0"/>
                          <a:ea typeface="Latha" pitchFamily="2"/>
                          <a:cs typeface="Latha" pitchFamily="2"/>
                        </a:rPr>
                        <a:t>Stament</a:t>
                      </a:r>
                      <a:endPar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
        <p:nvSpPr>
          <p:cNvPr id="6" name="pole tekstowe 5"/>
          <p:cNvSpPr txBox="1">
            <a:spLocks noChangeArrowheads="1"/>
          </p:cNvSpPr>
          <p:nvPr/>
        </p:nvSpPr>
        <p:spPr bwMode="auto">
          <a:xfrm>
            <a:off x="539750" y="4797425"/>
            <a:ext cx="8064500" cy="1846263"/>
          </a:xfrm>
          <a:prstGeom prst="rect">
            <a:avLst/>
          </a:prstGeom>
          <a:solidFill>
            <a:schemeClr val="bg1"/>
          </a:solidFill>
          <a:ln w="9525">
            <a:solidFill>
              <a:srgbClr val="00B050"/>
            </a:solidFill>
            <a:miter lim="800000"/>
            <a:headEnd/>
            <a:tailEnd/>
          </a:ln>
        </p:spPr>
        <p:txBody>
          <a:bodyPr>
            <a:spAutoFit/>
          </a:bodyPr>
          <a:lstStyle/>
          <a:p>
            <a:pPr algn="ctr"/>
            <a:r>
              <a:rPr lang="pl-PL" sz="1600">
                <a:solidFill>
                  <a:srgbClr val="C00000"/>
                </a:solidFill>
              </a:rPr>
              <a:t>art. 981</a:t>
            </a:r>
            <a:r>
              <a:rPr lang="pl-PL" sz="1600" baseline="30000">
                <a:solidFill>
                  <a:srgbClr val="C00000"/>
                </a:solidFill>
              </a:rPr>
              <a:t>1</a:t>
            </a:r>
            <a:r>
              <a:rPr lang="pl-PL" sz="1600">
                <a:solidFill>
                  <a:srgbClr val="C00000"/>
                </a:solidFill>
              </a:rPr>
              <a:t> Kodeksu cywilnego</a:t>
            </a:r>
          </a:p>
          <a:p>
            <a:pPr algn="just"/>
            <a:r>
              <a:rPr lang="pl-PL" sz="1400">
                <a:solidFill>
                  <a:srgbClr val="C00000"/>
                </a:solidFill>
              </a:rPr>
              <a:t>§ 1 W testamencie sporządzonym </a:t>
            </a:r>
            <a:r>
              <a:rPr lang="pl-PL" sz="1400" b="1">
                <a:solidFill>
                  <a:srgbClr val="C00000"/>
                </a:solidFill>
              </a:rPr>
              <a:t>w formie aktu notarialnego </a:t>
            </a:r>
            <a:r>
              <a:rPr lang="pl-PL" sz="1400">
                <a:solidFill>
                  <a:srgbClr val="C00000"/>
                </a:solidFill>
              </a:rPr>
              <a:t>spadkodawca może postanowić,</a:t>
            </a:r>
            <a:br>
              <a:rPr lang="pl-PL" sz="1400">
                <a:solidFill>
                  <a:srgbClr val="C00000"/>
                </a:solidFill>
              </a:rPr>
            </a:br>
            <a:r>
              <a:rPr lang="pl-PL" sz="1400">
                <a:solidFill>
                  <a:srgbClr val="C00000"/>
                </a:solidFill>
              </a:rPr>
              <a:t>że oznaczona osoba nabywa przedmiot zapisu z chwilą otwarcia spadku (zapis windykacyjny).</a:t>
            </a:r>
          </a:p>
          <a:p>
            <a:r>
              <a:rPr lang="pl-PL" sz="1400">
                <a:solidFill>
                  <a:srgbClr val="C00000"/>
                </a:solidFill>
              </a:rPr>
              <a:t>§ 2 </a:t>
            </a:r>
            <a:r>
              <a:rPr lang="pl-PL" sz="1400" b="1">
                <a:solidFill>
                  <a:srgbClr val="C00000"/>
                </a:solidFill>
              </a:rPr>
              <a:t>Przedmiotem zapisu windykacyjnego może być</a:t>
            </a:r>
            <a:r>
              <a:rPr lang="pl-PL" sz="1400">
                <a:solidFill>
                  <a:srgbClr val="C00000"/>
                </a:solidFill>
              </a:rPr>
              <a:t>: </a:t>
            </a:r>
          </a:p>
          <a:p>
            <a:r>
              <a:rPr lang="pl-PL" sz="1400">
                <a:solidFill>
                  <a:srgbClr val="C00000"/>
                </a:solidFill>
              </a:rPr>
              <a:t>1) rzecz oznaczona co do tożsamości, </a:t>
            </a:r>
          </a:p>
          <a:p>
            <a:r>
              <a:rPr lang="pl-PL" sz="1400">
                <a:solidFill>
                  <a:srgbClr val="C00000"/>
                </a:solidFill>
              </a:rPr>
              <a:t>2) zbywalne prawo majątkowe, </a:t>
            </a:r>
          </a:p>
          <a:p>
            <a:r>
              <a:rPr lang="pl-PL" sz="1400">
                <a:solidFill>
                  <a:srgbClr val="C00000"/>
                </a:solidFill>
              </a:rPr>
              <a:t>3) przedsiębiorstwo lub gospodarstwo rolne, </a:t>
            </a:r>
          </a:p>
          <a:p>
            <a:r>
              <a:rPr lang="pl-PL" sz="1400">
                <a:solidFill>
                  <a:srgbClr val="C00000"/>
                </a:solidFill>
              </a:rPr>
              <a:t>4) ustanowienie na rzecz zapisobiercy użytkowania lub służebności.</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1747">
                                            <p:txEl>
                                              <p:pRg st="12" end="1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1747">
                                            <p:txEl>
                                              <p:pRg st="14" end="1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accent3">
              <a:lumMod val="20000"/>
              <a:lumOff val="80000"/>
            </a:schemeClr>
          </a:solidFill>
        </p:spPr>
        <p:txBody>
          <a:bodyPr rtlCol="0">
            <a:normAutofit/>
          </a:bodyPr>
          <a:lstStyle/>
          <a:p>
            <a:pPr algn="l" eaLnBrk="1" fontAlgn="auto" hangingPunct="1">
              <a:spcAft>
                <a:spcPts val="0"/>
              </a:spcAft>
              <a:defRPr/>
            </a:pPr>
            <a:r>
              <a:rPr lang="pl-PL" sz="3000" i="1" dirty="0" smtClean="0">
                <a:solidFill>
                  <a:srgbClr val="00B050"/>
                </a:solidFill>
              </a:rPr>
              <a:t>Czy ten testament jest ważny?</a:t>
            </a:r>
            <a:endParaRPr lang="pl-PL" sz="3000" i="1" dirty="0">
              <a:solidFill>
                <a:srgbClr val="00B050"/>
              </a:solidFill>
            </a:endParaRPr>
          </a:p>
        </p:txBody>
      </p:sp>
      <p:sp>
        <p:nvSpPr>
          <p:cNvPr id="3" name="Symbol zastępczy zawartości 2"/>
          <p:cNvSpPr>
            <a:spLocks noGrp="1"/>
          </p:cNvSpPr>
          <p:nvPr>
            <p:ph idx="1"/>
          </p:nvPr>
        </p:nvSpPr>
        <p:spPr>
          <a:xfrm>
            <a:off x="107950" y="1484313"/>
            <a:ext cx="8856663" cy="5257800"/>
          </a:xfrm>
        </p:spPr>
        <p:txBody>
          <a:bodyPr rtlCol="0">
            <a:normAutofit/>
          </a:bodyPr>
          <a:lstStyle/>
          <a:p>
            <a:pPr eaLnBrk="1" fontAlgn="auto" hangingPunct="1">
              <a:spcAft>
                <a:spcPts val="0"/>
              </a:spcAft>
              <a:buFont typeface="Arial" pitchFamily="34" charset="0"/>
              <a:buNone/>
              <a:defRPr/>
            </a:pPr>
            <a:endParaRPr lang="pl-PL" sz="2000" dirty="0" smtClean="0"/>
          </a:p>
          <a:p>
            <a:pPr eaLnBrk="1" fontAlgn="auto" hangingPunct="1">
              <a:spcAft>
                <a:spcPts val="0"/>
              </a:spcAft>
              <a:buFont typeface="Arial" pitchFamily="34" charset="0"/>
              <a:buNone/>
              <a:defRPr/>
            </a:pPr>
            <a:endParaRPr lang="pl-PL" sz="2000" dirty="0" smtClean="0"/>
          </a:p>
          <a:p>
            <a:pPr eaLnBrk="1" fontAlgn="auto" hangingPunct="1">
              <a:spcAft>
                <a:spcPts val="0"/>
              </a:spcAft>
              <a:buFont typeface="Arial" pitchFamily="34" charset="0"/>
              <a:buNone/>
              <a:defRPr/>
            </a:pPr>
            <a:endParaRPr lang="pl-PL" sz="2000" dirty="0" smtClean="0"/>
          </a:p>
          <a:p>
            <a:pPr eaLnBrk="1" fontAlgn="auto" hangingPunct="1">
              <a:spcAft>
                <a:spcPts val="0"/>
              </a:spcAft>
              <a:buFont typeface="Arial" pitchFamily="34" charset="0"/>
              <a:buNone/>
              <a:defRPr/>
            </a:pPr>
            <a:endParaRPr lang="pl-PL" sz="2000" dirty="0" smtClean="0"/>
          </a:p>
          <a:p>
            <a:pPr eaLnBrk="1" fontAlgn="auto" hangingPunct="1">
              <a:spcAft>
                <a:spcPts val="0"/>
              </a:spcAft>
              <a:buFont typeface="Arial" pitchFamily="34" charset="0"/>
              <a:buNone/>
              <a:defRPr/>
            </a:pPr>
            <a:endParaRPr lang="pl-PL" sz="2000" dirty="0" smtClean="0"/>
          </a:p>
          <a:p>
            <a:pPr eaLnBrk="1" fontAlgn="auto" hangingPunct="1">
              <a:spcAft>
                <a:spcPts val="0"/>
              </a:spcAft>
              <a:buFont typeface="Arial" pitchFamily="34" charset="0"/>
              <a:buNone/>
              <a:defRPr/>
            </a:pPr>
            <a:endParaRPr lang="pl-PL" sz="2000" dirty="0" smtClean="0"/>
          </a:p>
          <a:p>
            <a:pPr eaLnBrk="1" fontAlgn="auto" hangingPunct="1">
              <a:spcAft>
                <a:spcPts val="0"/>
              </a:spcAft>
              <a:buFont typeface="Arial" pitchFamily="34" charset="0"/>
              <a:buNone/>
              <a:defRPr/>
            </a:pPr>
            <a:endParaRPr lang="pl-PL" sz="2000" dirty="0" smtClean="0"/>
          </a:p>
          <a:p>
            <a:pPr eaLnBrk="1" fontAlgn="auto" hangingPunct="1">
              <a:spcAft>
                <a:spcPts val="0"/>
              </a:spcAft>
              <a:buFont typeface="Arial" pitchFamily="34" charset="0"/>
              <a:buNone/>
              <a:defRPr/>
            </a:pPr>
            <a:endParaRPr lang="pl-PL" sz="2000" dirty="0" smtClean="0"/>
          </a:p>
          <a:p>
            <a:pPr eaLnBrk="1" fontAlgn="auto" hangingPunct="1">
              <a:spcAft>
                <a:spcPts val="0"/>
              </a:spcAft>
              <a:buFont typeface="Arial" pitchFamily="34" charset="0"/>
              <a:buNone/>
              <a:defRPr/>
            </a:pPr>
            <a:endParaRPr lang="pl-PL" sz="2000" dirty="0" smtClean="0"/>
          </a:p>
          <a:p>
            <a:pPr eaLnBrk="1" fontAlgn="auto" hangingPunct="1">
              <a:spcAft>
                <a:spcPts val="0"/>
              </a:spcAft>
              <a:buFont typeface="Arial" pitchFamily="34" charset="0"/>
              <a:buNone/>
              <a:defRPr/>
            </a:pPr>
            <a:endParaRPr lang="pl-PL" sz="2000" dirty="0" smtClean="0"/>
          </a:p>
          <a:p>
            <a:pPr algn="just" eaLnBrk="1" fontAlgn="auto" hangingPunct="1">
              <a:spcAft>
                <a:spcPts val="0"/>
              </a:spcAft>
              <a:buFont typeface="Arial" pitchFamily="34" charset="0"/>
              <a:buNone/>
              <a:defRPr/>
            </a:pPr>
            <a:endParaRPr lang="pl-PL" sz="1200" dirty="0" smtClean="0">
              <a:solidFill>
                <a:srgbClr val="C00000"/>
              </a:solidFill>
            </a:endParaRPr>
          </a:p>
          <a:p>
            <a:pPr marL="0" indent="0" algn="ctr" eaLnBrk="1" fontAlgn="auto" hangingPunct="1">
              <a:spcBef>
                <a:spcPts val="0"/>
              </a:spcBef>
              <a:spcAft>
                <a:spcPts val="0"/>
              </a:spcAft>
              <a:buFont typeface="Arial" pitchFamily="34" charset="0"/>
              <a:buNone/>
              <a:defRPr/>
            </a:pPr>
            <a:r>
              <a:rPr lang="pl-PL" sz="1800" dirty="0" smtClean="0">
                <a:solidFill>
                  <a:srgbClr val="C00000"/>
                </a:solidFill>
              </a:rPr>
              <a:t>Czy spadkodawca może polecić spadkobiercy lub zapisobiercy spełnienie określonego obowiązku, nie czyniąc nikogo wierzycielem?</a:t>
            </a:r>
          </a:p>
          <a:p>
            <a:pPr marL="0" indent="0" algn="ctr" eaLnBrk="1" fontAlgn="auto" hangingPunct="1">
              <a:spcBef>
                <a:spcPts val="0"/>
              </a:spcBef>
              <a:spcAft>
                <a:spcPts val="0"/>
              </a:spcAft>
              <a:buFont typeface="Arial" pitchFamily="34" charset="0"/>
              <a:buNone/>
              <a:defRPr/>
            </a:pPr>
            <a:r>
              <a:rPr lang="pl-PL" sz="1800" b="1" dirty="0" smtClean="0">
                <a:solidFill>
                  <a:srgbClr val="C00000"/>
                </a:solidFill>
              </a:rPr>
              <a:t>TAK, nazywamy to poleceniem.</a:t>
            </a:r>
          </a:p>
          <a:p>
            <a:pPr marL="0" indent="0" algn="ctr" eaLnBrk="1" fontAlgn="auto" hangingPunct="1">
              <a:spcBef>
                <a:spcPts val="0"/>
              </a:spcBef>
              <a:spcAft>
                <a:spcPts val="0"/>
              </a:spcAft>
              <a:buFont typeface="Arial" pitchFamily="34" charset="0"/>
              <a:buNone/>
              <a:defRPr/>
            </a:pPr>
            <a:endParaRPr lang="pl-PL" sz="1000" dirty="0" smtClean="0">
              <a:solidFill>
                <a:srgbClr val="C00000"/>
              </a:solidFill>
            </a:endParaRPr>
          </a:p>
          <a:p>
            <a:pPr marL="0" indent="0" algn="ctr" eaLnBrk="1" fontAlgn="auto" hangingPunct="1">
              <a:spcBef>
                <a:spcPts val="0"/>
              </a:spcBef>
              <a:spcAft>
                <a:spcPts val="0"/>
              </a:spcAft>
              <a:buFont typeface="Arial" pitchFamily="34" charset="0"/>
              <a:buNone/>
              <a:defRPr/>
            </a:pPr>
            <a:r>
              <a:rPr lang="pl-PL" sz="1800" dirty="0" smtClean="0">
                <a:solidFill>
                  <a:srgbClr val="C00000"/>
                </a:solidFill>
              </a:rPr>
              <a:t>art. 982 Kodeksu cywilnego</a:t>
            </a:r>
            <a:endParaRPr lang="pl-PL" sz="1800" dirty="0">
              <a:solidFill>
                <a:srgbClr val="C00000"/>
              </a:solidFill>
            </a:endParaRPr>
          </a:p>
        </p:txBody>
      </p:sp>
      <p:graphicFrame>
        <p:nvGraphicFramePr>
          <p:cNvPr id="4" name="Symbol zastępczy zawartości 5"/>
          <p:cNvGraphicFramePr>
            <a:graphicFrameLocks noGrp="1"/>
          </p:cNvGraphicFramePr>
          <p:nvPr/>
        </p:nvGraphicFramePr>
        <p:xfrm>
          <a:off x="250825" y="1557338"/>
          <a:ext cx="8497888" cy="3313113"/>
        </p:xfrm>
        <a:graphic>
          <a:graphicData uri="http://schemas.openxmlformats.org/drawingml/2006/table">
            <a:tbl>
              <a:tblPr/>
              <a:tblGrid>
                <a:gridCol w="8497888"/>
              </a:tblGrid>
              <a:tr h="3313113">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pl-PL" sz="1200" b="1" i="0" u="none" strike="noStrike" cap="none" normalizeH="0" baseline="0" dirty="0" smtClean="0">
                        <a:ln>
                          <a:noFill/>
                        </a:ln>
                        <a:solidFill>
                          <a:schemeClr val="tx1"/>
                        </a:solidFill>
                        <a:effectLst/>
                        <a:latin typeface="Lucida Handwriting" pitchFamily="66" charset="0"/>
                      </a:endParaRPr>
                    </a:p>
                    <a:p>
                      <a:pPr marL="0" marR="0" lvl="0" indent="0" algn="r" defTabSz="914400" rtl="0" eaLnBrk="1" fontAlgn="base" latinLnBrk="0" hangingPunct="1">
                        <a:lnSpc>
                          <a:spcPct val="100000"/>
                        </a:lnSpc>
                        <a:spcBef>
                          <a:spcPct val="0"/>
                        </a:spcBef>
                        <a:spcAft>
                          <a:spcPct val="0"/>
                        </a:spcAft>
                        <a:buClrTx/>
                        <a:buSzTx/>
                        <a:buFontTx/>
                        <a:buNone/>
                        <a:tabLst/>
                      </a:pP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Sulejówek, 19 listopada 2012 r.</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Testament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1000" b="0" i="1" u="none" strike="noStrike" cap="none" normalizeH="0" baseline="0" dirty="0" smtClean="0">
                        <a:ln>
                          <a:noFill/>
                        </a:ln>
                        <a:solidFill>
                          <a:schemeClr val="tx1"/>
                        </a:solidFill>
                        <a:effectLst/>
                        <a:latin typeface="Book Antiqua" pitchFamily="18" charset="0"/>
                        <a:ea typeface="Latha" pitchFamily="2"/>
                        <a:cs typeface="Latha" pitchFamily="2"/>
                      </a:endParaRPr>
                    </a:p>
                    <a:p>
                      <a:pPr marL="0" marR="0" lvl="0" indent="0" algn="just" defTabSz="914400" rtl="0" eaLnBrk="1" fontAlgn="base" latinLnBrk="0" hangingPunct="1">
                        <a:lnSpc>
                          <a:spcPct val="150000"/>
                        </a:lnSpc>
                        <a:spcBef>
                          <a:spcPct val="0"/>
                        </a:spcBef>
                        <a:spcAft>
                          <a:spcPct val="0"/>
                        </a:spcAft>
                        <a:buClrTx/>
                        <a:buSzTx/>
                        <a:buFontTx/>
                        <a:buNone/>
                        <a:tabLst/>
                      </a:pP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       Ja, niżej podpisany Teodor </a:t>
                      </a:r>
                      <a:r>
                        <a:rPr kumimoji="0" lang="pl-PL" sz="1600" b="0" i="1" u="none" strike="noStrike" cap="none" normalizeH="0" baseline="0" dirty="0" err="1" smtClean="0">
                          <a:ln>
                            <a:noFill/>
                          </a:ln>
                          <a:solidFill>
                            <a:schemeClr val="tx1"/>
                          </a:solidFill>
                          <a:effectLst/>
                          <a:latin typeface="Book Antiqua" pitchFamily="18" charset="0"/>
                          <a:ea typeface="Latha" pitchFamily="2"/>
                          <a:cs typeface="Latha" pitchFamily="2"/>
                        </a:rPr>
                        <a:t>Stament</a:t>
                      </a: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 zapisuję mojej córce Oldze </a:t>
                      </a:r>
                      <a:r>
                        <a:rPr kumimoji="0" lang="pl-PL" sz="1600" b="0" i="1" u="none" strike="noStrike" cap="none" normalizeH="0" baseline="0" dirty="0" err="1" smtClean="0">
                          <a:ln>
                            <a:noFill/>
                          </a:ln>
                          <a:solidFill>
                            <a:schemeClr val="tx1"/>
                          </a:solidFill>
                          <a:effectLst/>
                          <a:latin typeface="Book Antiqua" pitchFamily="18" charset="0"/>
                          <a:ea typeface="Latha" pitchFamily="2"/>
                          <a:cs typeface="Latha" pitchFamily="2"/>
                        </a:rPr>
                        <a:t>Stament</a:t>
                      </a: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 PESEL…, legitymującej się dowodem osobistym AAM 12345, ważnym do dnia…, zamieszkałej w…, mój zbiór obrazów Janusza Kossaka.</a:t>
                      </a:r>
                    </a:p>
                    <a:p>
                      <a:pPr marL="0" marR="0" lvl="0" indent="0" algn="just" defTabSz="914400" rtl="0" eaLnBrk="1" fontAlgn="base" latinLnBrk="0" hangingPunct="1">
                        <a:lnSpc>
                          <a:spcPct val="150000"/>
                        </a:lnSpc>
                        <a:spcBef>
                          <a:spcPct val="0"/>
                        </a:spcBef>
                        <a:spcAft>
                          <a:spcPct val="0"/>
                        </a:spcAft>
                        <a:buClrTx/>
                        <a:buSzTx/>
                        <a:buFontTx/>
                        <a:buNone/>
                        <a:tabLst/>
                      </a:pP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      Zobowiązuję moją córkę do ufundowania pomnika na moim grobie.</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1600" b="0" i="0" u="none" strike="noStrike" cap="none" normalizeH="0" baseline="0" dirty="0" smtClean="0">
                        <a:ln>
                          <a:noFill/>
                        </a:ln>
                        <a:solidFill>
                          <a:schemeClr val="tx1"/>
                        </a:solidFill>
                        <a:effectLst/>
                        <a:latin typeface="Book Antiqua" pitchFamily="18" charset="0"/>
                        <a:ea typeface="Latha" pitchFamily="2"/>
                        <a:cs typeface="Latha" pitchFamily="2"/>
                      </a:endParaRPr>
                    </a:p>
                    <a:p>
                      <a:pPr marL="0" marR="0" lvl="0" indent="0" algn="r" defTabSz="914400" rtl="0" eaLnBrk="1" fontAlgn="base" latinLnBrk="0" hangingPunct="1">
                        <a:lnSpc>
                          <a:spcPct val="100000"/>
                        </a:lnSpc>
                        <a:spcBef>
                          <a:spcPct val="0"/>
                        </a:spcBef>
                        <a:spcAft>
                          <a:spcPct val="0"/>
                        </a:spcAft>
                        <a:buClrTx/>
                        <a:buSzTx/>
                        <a:buFontTx/>
                        <a:buNone/>
                        <a:tabLst/>
                      </a:pP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Teodor </a:t>
                      </a:r>
                      <a:r>
                        <a:rPr kumimoji="0" lang="pl-PL" sz="1600" b="0" i="1" u="none" strike="noStrike" cap="none" normalizeH="0" baseline="0" dirty="0" err="1" smtClean="0">
                          <a:ln>
                            <a:noFill/>
                          </a:ln>
                          <a:solidFill>
                            <a:schemeClr val="tx1"/>
                          </a:solidFill>
                          <a:effectLst/>
                          <a:latin typeface="Book Antiqua" pitchFamily="18" charset="0"/>
                          <a:ea typeface="Latha" pitchFamily="2"/>
                          <a:cs typeface="Latha" pitchFamily="2"/>
                        </a:rPr>
                        <a:t>Stament</a:t>
                      </a:r>
                      <a:endPar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cxnSp>
        <p:nvCxnSpPr>
          <p:cNvPr id="8" name="Łącznik prosty 7"/>
          <p:cNvCxnSpPr/>
          <p:nvPr/>
        </p:nvCxnSpPr>
        <p:spPr>
          <a:xfrm>
            <a:off x="611188" y="4076700"/>
            <a:ext cx="2305050"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pole tekstowe 9"/>
          <p:cNvSpPr txBox="1">
            <a:spLocks noChangeArrowheads="1"/>
          </p:cNvSpPr>
          <p:nvPr/>
        </p:nvSpPr>
        <p:spPr bwMode="auto">
          <a:xfrm>
            <a:off x="539750" y="3789363"/>
            <a:ext cx="7200900" cy="338137"/>
          </a:xfrm>
          <a:prstGeom prst="rect">
            <a:avLst/>
          </a:prstGeom>
          <a:solidFill>
            <a:schemeClr val="bg1"/>
          </a:solidFill>
          <a:ln w="9525">
            <a:noFill/>
            <a:miter lim="800000"/>
            <a:headEnd/>
            <a:tailEnd/>
          </a:ln>
        </p:spPr>
        <p:txBody>
          <a:bodyPr>
            <a:spAutoFit/>
          </a:bodyPr>
          <a:lstStyle/>
          <a:p>
            <a:r>
              <a:rPr lang="pl-PL" sz="1600" b="1" i="1">
                <a:solidFill>
                  <a:srgbClr val="C00000"/>
                </a:solidFill>
                <a:latin typeface="Book Antiqua" pitchFamily="18" charset="0"/>
              </a:rPr>
              <a:t>Zobowiązuję moją córkę do przekazania jednego z tych obrazów do muzeum. </a:t>
            </a:r>
          </a:p>
        </p:txBody>
      </p:sp>
      <p:sp>
        <p:nvSpPr>
          <p:cNvPr id="13" name="pole tekstowe 12"/>
          <p:cNvSpPr txBox="1">
            <a:spLocks noChangeArrowheads="1"/>
          </p:cNvSpPr>
          <p:nvPr/>
        </p:nvSpPr>
        <p:spPr bwMode="auto">
          <a:xfrm>
            <a:off x="250825" y="5157788"/>
            <a:ext cx="8497888" cy="1568450"/>
          </a:xfrm>
          <a:prstGeom prst="rect">
            <a:avLst/>
          </a:prstGeom>
          <a:solidFill>
            <a:schemeClr val="bg1"/>
          </a:solidFill>
          <a:ln w="9525">
            <a:solidFill>
              <a:srgbClr val="C00000"/>
            </a:solidFill>
            <a:miter lim="800000"/>
            <a:headEnd/>
            <a:tailEnd/>
          </a:ln>
        </p:spPr>
        <p:txBody>
          <a:bodyPr>
            <a:spAutoFit/>
          </a:bodyPr>
          <a:lstStyle/>
          <a:p>
            <a:pPr algn="ctr"/>
            <a:r>
              <a:rPr lang="pl-PL" sz="1600" b="1">
                <a:solidFill>
                  <a:srgbClr val="C00000"/>
                </a:solidFill>
                <a:latin typeface="Calibri" pitchFamily="34" charset="0"/>
              </a:rPr>
              <a:t>Polecenie to obowiązek wykonania określonego zadania, bez wskazania osoby uprawnionej z tego tytułu (wierzyciela).</a:t>
            </a:r>
          </a:p>
          <a:p>
            <a:endParaRPr lang="pl-PL" sz="800" b="1">
              <a:solidFill>
                <a:srgbClr val="C00000"/>
              </a:solidFill>
              <a:latin typeface="Calibri" pitchFamily="34" charset="0"/>
            </a:endParaRPr>
          </a:p>
          <a:p>
            <a:pPr algn="ctr"/>
            <a:r>
              <a:rPr lang="pl-PL" sz="1600" b="1">
                <a:solidFill>
                  <a:srgbClr val="C00000"/>
                </a:solidFill>
                <a:latin typeface="Calibri" pitchFamily="34" charset="0"/>
              </a:rPr>
              <a:t>Pomimo braku wierzyciela, wykonania polecenia mogą zadąć:</a:t>
            </a:r>
          </a:p>
          <a:p>
            <a:pPr algn="ctr"/>
            <a:r>
              <a:rPr lang="pl-PL" sz="1600">
                <a:solidFill>
                  <a:srgbClr val="C00000"/>
                </a:solidFill>
                <a:latin typeface="Calibri" pitchFamily="34" charset="0"/>
              </a:rPr>
              <a:t>każdy ze spadkobierców, wykonawca testamentu, właściwy organ państwowy (interes społeczny).</a:t>
            </a:r>
          </a:p>
          <a:p>
            <a:pPr>
              <a:buFontTx/>
              <a:buChar char="-"/>
            </a:pPr>
            <a:endParaRPr lang="pl-PL" sz="800">
              <a:solidFill>
                <a:srgbClr val="C00000"/>
              </a:solidFill>
              <a:latin typeface="Calibri" pitchFamily="34" charset="0"/>
            </a:endParaRPr>
          </a:p>
          <a:p>
            <a:pPr algn="ctr"/>
            <a:r>
              <a:rPr lang="pl-PL" sz="1600" b="1">
                <a:solidFill>
                  <a:srgbClr val="C00000"/>
                </a:solidFill>
                <a:latin typeface="Calibri" pitchFamily="34" charset="0"/>
              </a:rPr>
              <a:t>Nie można zadąć wykonania polecenia, które ma na celu korzyść osoby obciążonej poleceniem.</a:t>
            </a:r>
          </a:p>
        </p:txBody>
      </p:sp>
      <p:sp>
        <p:nvSpPr>
          <p:cNvPr id="14" name="pole tekstowe 13"/>
          <p:cNvSpPr txBox="1">
            <a:spLocks noChangeArrowheads="1"/>
          </p:cNvSpPr>
          <p:nvPr/>
        </p:nvSpPr>
        <p:spPr bwMode="auto">
          <a:xfrm>
            <a:off x="611188" y="3789363"/>
            <a:ext cx="7200900" cy="338137"/>
          </a:xfrm>
          <a:prstGeom prst="rect">
            <a:avLst/>
          </a:prstGeom>
          <a:solidFill>
            <a:schemeClr val="bg1"/>
          </a:solidFill>
          <a:ln w="9525">
            <a:noFill/>
            <a:miter lim="800000"/>
            <a:headEnd/>
            <a:tailEnd/>
          </a:ln>
        </p:spPr>
        <p:txBody>
          <a:bodyPr>
            <a:spAutoFit/>
          </a:bodyPr>
          <a:lstStyle/>
          <a:p>
            <a:r>
              <a:rPr lang="pl-PL" sz="1600" b="1" i="1">
                <a:solidFill>
                  <a:srgbClr val="C00000"/>
                </a:solidFill>
                <a:latin typeface="Book Antiqua" pitchFamily="18" charset="0"/>
              </a:rPr>
              <a:t>Zobowiązuję moją córkę do kupienia sobie ranczo na Mazurach.</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2" end="1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3" grpId="0" animBg="1"/>
      <p:bldP spid="14"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accent3">
              <a:lumMod val="20000"/>
              <a:lumOff val="80000"/>
            </a:schemeClr>
          </a:solidFill>
        </p:spPr>
        <p:txBody>
          <a:bodyPr rtlCol="0">
            <a:normAutofit/>
          </a:bodyPr>
          <a:lstStyle/>
          <a:p>
            <a:pPr algn="l" eaLnBrk="1" fontAlgn="auto" hangingPunct="1">
              <a:spcAft>
                <a:spcPts val="0"/>
              </a:spcAft>
              <a:defRPr/>
            </a:pPr>
            <a:r>
              <a:rPr lang="pl-PL" sz="3000" i="1" dirty="0" smtClean="0">
                <a:solidFill>
                  <a:srgbClr val="00B050"/>
                </a:solidFill>
              </a:rPr>
              <a:t>Czy ten testament jest ważny?</a:t>
            </a:r>
            <a:endParaRPr lang="pl-PL" sz="3000" i="1" dirty="0">
              <a:solidFill>
                <a:srgbClr val="00B050"/>
              </a:solidFill>
            </a:endParaRPr>
          </a:p>
        </p:txBody>
      </p:sp>
      <p:sp>
        <p:nvSpPr>
          <p:cNvPr id="33795" name="Symbol zastępczy zawartości 2"/>
          <p:cNvSpPr>
            <a:spLocks noGrp="1"/>
          </p:cNvSpPr>
          <p:nvPr>
            <p:ph idx="1"/>
          </p:nvPr>
        </p:nvSpPr>
        <p:spPr>
          <a:xfrm>
            <a:off x="457200" y="1600200"/>
            <a:ext cx="8229600" cy="5068888"/>
          </a:xfrm>
          <a:solidFill>
            <a:schemeClr val="bg1"/>
          </a:solidFill>
        </p:spPr>
        <p:txBody>
          <a:bodyPr/>
          <a:lstStyle/>
          <a:p>
            <a:pPr algn="just" eaLnBrk="1" hangingPunct="1">
              <a:buFont typeface="Arial" charset="0"/>
              <a:buNone/>
              <a:defRPr/>
            </a:pPr>
            <a:endParaRPr lang="pl-PL" sz="2000" b="1" dirty="0" smtClean="0">
              <a:solidFill>
                <a:srgbClr val="C00000"/>
              </a:solidFill>
            </a:endParaRPr>
          </a:p>
          <a:p>
            <a:pPr algn="just" eaLnBrk="1" hangingPunct="1">
              <a:buFont typeface="Arial" charset="0"/>
              <a:buNone/>
              <a:defRPr/>
            </a:pPr>
            <a:endParaRPr lang="pl-PL" sz="2000" b="1" dirty="0" smtClean="0">
              <a:solidFill>
                <a:srgbClr val="C00000"/>
              </a:solidFill>
            </a:endParaRPr>
          </a:p>
          <a:p>
            <a:pPr algn="just" eaLnBrk="1" hangingPunct="1">
              <a:buFont typeface="Arial" charset="0"/>
              <a:buNone/>
              <a:defRPr/>
            </a:pPr>
            <a:endParaRPr lang="pl-PL" sz="2000" b="1" dirty="0" smtClean="0">
              <a:solidFill>
                <a:srgbClr val="C00000"/>
              </a:solidFill>
            </a:endParaRPr>
          </a:p>
          <a:p>
            <a:pPr algn="just" eaLnBrk="1" hangingPunct="1">
              <a:buFont typeface="Arial" charset="0"/>
              <a:buNone/>
              <a:defRPr/>
            </a:pPr>
            <a:endParaRPr lang="pl-PL" sz="2000" b="1" dirty="0" smtClean="0">
              <a:solidFill>
                <a:srgbClr val="C00000"/>
              </a:solidFill>
            </a:endParaRPr>
          </a:p>
          <a:p>
            <a:pPr algn="just" eaLnBrk="1" hangingPunct="1">
              <a:buFont typeface="Arial" charset="0"/>
              <a:buNone/>
              <a:defRPr/>
            </a:pPr>
            <a:endParaRPr lang="pl-PL" sz="2000" b="1" dirty="0" smtClean="0">
              <a:solidFill>
                <a:srgbClr val="C00000"/>
              </a:solidFill>
            </a:endParaRPr>
          </a:p>
          <a:p>
            <a:pPr algn="just" eaLnBrk="1" hangingPunct="1">
              <a:buFont typeface="Arial" charset="0"/>
              <a:buNone/>
              <a:defRPr/>
            </a:pPr>
            <a:endParaRPr lang="pl-PL" sz="2000" b="1" dirty="0" smtClean="0">
              <a:solidFill>
                <a:srgbClr val="C00000"/>
              </a:solidFill>
            </a:endParaRPr>
          </a:p>
          <a:p>
            <a:pPr algn="just" eaLnBrk="1" hangingPunct="1">
              <a:buFont typeface="Arial" charset="0"/>
              <a:buNone/>
              <a:defRPr/>
            </a:pPr>
            <a:endParaRPr lang="pl-PL" sz="2000" b="1" dirty="0" smtClean="0">
              <a:solidFill>
                <a:srgbClr val="C00000"/>
              </a:solidFill>
            </a:endParaRPr>
          </a:p>
          <a:p>
            <a:pPr algn="just" eaLnBrk="1" hangingPunct="1">
              <a:buFont typeface="Arial" charset="0"/>
              <a:buNone/>
              <a:defRPr/>
            </a:pPr>
            <a:endParaRPr lang="pl-PL" sz="2000" b="1" dirty="0" smtClean="0">
              <a:solidFill>
                <a:srgbClr val="C00000"/>
              </a:solidFill>
            </a:endParaRPr>
          </a:p>
          <a:p>
            <a:pPr algn="just" eaLnBrk="1" hangingPunct="1">
              <a:buFont typeface="Arial" charset="0"/>
              <a:buNone/>
              <a:defRPr/>
            </a:pPr>
            <a:endParaRPr lang="pl-PL" sz="2000" b="1" dirty="0" smtClean="0">
              <a:solidFill>
                <a:srgbClr val="C00000"/>
              </a:solidFill>
            </a:endParaRPr>
          </a:p>
          <a:p>
            <a:pPr algn="ctr" eaLnBrk="1" hangingPunct="1">
              <a:buFont typeface="Arial" charset="0"/>
              <a:buNone/>
              <a:defRPr/>
            </a:pPr>
            <a:r>
              <a:rPr lang="pl-PL" sz="1800" dirty="0" smtClean="0">
                <a:solidFill>
                  <a:srgbClr val="C00000"/>
                </a:solidFill>
              </a:rPr>
              <a:t>Czy spadkodawca zawsze może wydziedziczyć swoich bliskich?</a:t>
            </a:r>
          </a:p>
          <a:p>
            <a:pPr algn="ctr" eaLnBrk="1" hangingPunct="1">
              <a:buFont typeface="Arial" charset="0"/>
              <a:buNone/>
              <a:defRPr/>
            </a:pPr>
            <a:endParaRPr lang="pl-PL" sz="1000" dirty="0" smtClean="0">
              <a:solidFill>
                <a:srgbClr val="C00000"/>
              </a:solidFill>
            </a:endParaRPr>
          </a:p>
          <a:p>
            <a:pPr algn="ctr" eaLnBrk="1" hangingPunct="1">
              <a:buFont typeface="Arial" charset="0"/>
              <a:buNone/>
              <a:defRPr/>
            </a:pPr>
            <a:endParaRPr lang="pl-PL" sz="1000" dirty="0" smtClean="0">
              <a:solidFill>
                <a:srgbClr val="C00000"/>
              </a:solidFill>
            </a:endParaRPr>
          </a:p>
          <a:p>
            <a:pPr algn="ctr" eaLnBrk="1" hangingPunct="1">
              <a:buFont typeface="Arial" charset="0"/>
              <a:buNone/>
              <a:defRPr/>
            </a:pPr>
            <a:r>
              <a:rPr lang="pl-PL" sz="1800" b="1" dirty="0" smtClean="0">
                <a:solidFill>
                  <a:srgbClr val="C00000"/>
                </a:solidFill>
              </a:rPr>
              <a:t>NIE – prawo przewiduje tylko trzy takie sytuacje.</a:t>
            </a:r>
          </a:p>
          <a:p>
            <a:pPr marL="0" indent="0" algn="ctr" eaLnBrk="1" hangingPunct="1">
              <a:spcBef>
                <a:spcPts val="0"/>
              </a:spcBef>
              <a:buFont typeface="Arial" charset="0"/>
              <a:buNone/>
              <a:defRPr/>
            </a:pPr>
            <a:endParaRPr lang="pl-PL" sz="800" b="1" dirty="0" smtClean="0">
              <a:solidFill>
                <a:srgbClr val="C00000"/>
              </a:solidFill>
            </a:endParaRPr>
          </a:p>
          <a:p>
            <a:pPr algn="ctr" eaLnBrk="1" hangingPunct="1">
              <a:buFont typeface="Arial" charset="0"/>
              <a:buNone/>
              <a:defRPr/>
            </a:pPr>
            <a:r>
              <a:rPr lang="pl-PL" sz="1800" dirty="0" smtClean="0">
                <a:solidFill>
                  <a:srgbClr val="C00000"/>
                </a:solidFill>
              </a:rPr>
              <a:t>art. 1008 Kodeksu cywilnego</a:t>
            </a:r>
          </a:p>
        </p:txBody>
      </p:sp>
      <p:graphicFrame>
        <p:nvGraphicFramePr>
          <p:cNvPr id="4" name="Symbol zastępczy zawartości 5"/>
          <p:cNvGraphicFramePr>
            <a:graphicFrameLocks noGrp="1"/>
          </p:cNvGraphicFramePr>
          <p:nvPr/>
        </p:nvGraphicFramePr>
        <p:xfrm>
          <a:off x="1547813" y="1773238"/>
          <a:ext cx="5903912" cy="3023790"/>
        </p:xfrm>
        <a:graphic>
          <a:graphicData uri="http://schemas.openxmlformats.org/drawingml/2006/table">
            <a:tbl>
              <a:tblPr/>
              <a:tblGrid>
                <a:gridCol w="5903912"/>
              </a:tblGrid>
              <a:tr h="3023790">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pl-PL" sz="1200" b="1" i="0" u="none" strike="noStrike" cap="none" normalizeH="0" baseline="0" dirty="0" smtClean="0">
                        <a:ln>
                          <a:noFill/>
                        </a:ln>
                        <a:solidFill>
                          <a:schemeClr val="tx1"/>
                        </a:solidFill>
                        <a:effectLst/>
                        <a:latin typeface="Lucida Handwriting" pitchFamily="66" charset="0"/>
                      </a:endParaRPr>
                    </a:p>
                    <a:p>
                      <a:pPr marL="0" marR="0" lvl="0" indent="0" algn="r" defTabSz="914400" rtl="0" eaLnBrk="1" fontAlgn="base" latinLnBrk="0" hangingPunct="1">
                        <a:lnSpc>
                          <a:spcPct val="100000"/>
                        </a:lnSpc>
                        <a:spcBef>
                          <a:spcPct val="0"/>
                        </a:spcBef>
                        <a:spcAft>
                          <a:spcPct val="0"/>
                        </a:spcAft>
                        <a:buClrTx/>
                        <a:buSzTx/>
                        <a:buFontTx/>
                        <a:buNone/>
                        <a:tabLst/>
                      </a:pP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Sulejówek, 19 listopada 2012 r.</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Testament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endParaRPr>
                    </a:p>
                    <a:p>
                      <a:pPr marL="0" marR="0" lvl="0" indent="0" algn="just" defTabSz="914400" rtl="0" eaLnBrk="1" fontAlgn="base" latinLnBrk="0" hangingPunct="1">
                        <a:lnSpc>
                          <a:spcPct val="150000"/>
                        </a:lnSpc>
                        <a:spcBef>
                          <a:spcPct val="0"/>
                        </a:spcBef>
                        <a:spcAft>
                          <a:spcPct val="0"/>
                        </a:spcAft>
                        <a:buClrTx/>
                        <a:buSzTx/>
                        <a:buFontTx/>
                        <a:buNone/>
                        <a:tabLst/>
                      </a:pP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       Ja, niżej podpisany Teodor </a:t>
                      </a:r>
                      <a:r>
                        <a:rPr kumimoji="0" lang="pl-PL" sz="1600" b="0" i="1" u="none" strike="noStrike" cap="none" normalizeH="0" baseline="0" dirty="0" err="1" smtClean="0">
                          <a:ln>
                            <a:noFill/>
                          </a:ln>
                          <a:solidFill>
                            <a:schemeClr val="tx1"/>
                          </a:solidFill>
                          <a:effectLst/>
                          <a:latin typeface="Book Antiqua" pitchFamily="18" charset="0"/>
                          <a:ea typeface="Latha" pitchFamily="2"/>
                          <a:cs typeface="Latha" pitchFamily="2"/>
                        </a:rPr>
                        <a:t>Stament</a:t>
                      </a: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 wydziedziczam mojego brata Michała </a:t>
                      </a:r>
                      <a:r>
                        <a:rPr kumimoji="0" lang="pl-PL" sz="1600" b="0" i="1" u="none" strike="noStrike" cap="none" normalizeH="0" baseline="0" dirty="0" err="1" smtClean="0">
                          <a:ln>
                            <a:noFill/>
                          </a:ln>
                          <a:solidFill>
                            <a:schemeClr val="tx1"/>
                          </a:solidFill>
                          <a:effectLst/>
                          <a:latin typeface="Book Antiqua" pitchFamily="18" charset="0"/>
                          <a:ea typeface="Latha" pitchFamily="2"/>
                          <a:cs typeface="Latha" pitchFamily="2"/>
                        </a:rPr>
                        <a:t>Stamenta</a:t>
                      </a: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 gdyż tak naprawdę nigdy się nie dogadywaliśmy.</a:t>
                      </a:r>
                      <a:endParaRPr kumimoji="0" lang="pl-PL" sz="1600" b="0" i="0" u="none" strike="noStrike" cap="none" normalizeH="0" baseline="0" dirty="0" smtClean="0">
                        <a:ln>
                          <a:noFill/>
                        </a:ln>
                        <a:solidFill>
                          <a:schemeClr val="tx1"/>
                        </a:solidFill>
                        <a:effectLst/>
                        <a:latin typeface="Book Antiqua" pitchFamily="18" charset="0"/>
                        <a:ea typeface="Latha" pitchFamily="2"/>
                        <a:cs typeface="Latha" pitchFamily="2"/>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1600" b="0" i="0" u="none" strike="noStrike" cap="none" normalizeH="0" baseline="0" dirty="0" smtClean="0">
                        <a:ln>
                          <a:noFill/>
                        </a:ln>
                        <a:solidFill>
                          <a:schemeClr val="tx1"/>
                        </a:solidFill>
                        <a:effectLst/>
                        <a:latin typeface="Book Antiqua" pitchFamily="18" charset="0"/>
                        <a:ea typeface="Latha" pitchFamily="2"/>
                        <a:cs typeface="Latha" pitchFamily="2"/>
                      </a:endParaRPr>
                    </a:p>
                    <a:p>
                      <a:pPr marL="0" marR="0" lvl="0" indent="0" algn="r" defTabSz="914400" rtl="0" eaLnBrk="1" fontAlgn="base" latinLnBrk="0" hangingPunct="1">
                        <a:lnSpc>
                          <a:spcPct val="100000"/>
                        </a:lnSpc>
                        <a:spcBef>
                          <a:spcPct val="0"/>
                        </a:spcBef>
                        <a:spcAft>
                          <a:spcPct val="0"/>
                        </a:spcAft>
                        <a:buClrTx/>
                        <a:buSzTx/>
                        <a:buFontTx/>
                        <a:buNone/>
                        <a:tabLst/>
                      </a:pPr>
                      <a:r>
                        <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rPr>
                        <a:t>Teodor </a:t>
                      </a:r>
                      <a:r>
                        <a:rPr kumimoji="0" lang="pl-PL" sz="1600" b="0" i="1" u="none" strike="noStrike" cap="none" normalizeH="0" baseline="0" dirty="0" err="1" smtClean="0">
                          <a:ln>
                            <a:noFill/>
                          </a:ln>
                          <a:solidFill>
                            <a:schemeClr val="tx1"/>
                          </a:solidFill>
                          <a:effectLst/>
                          <a:latin typeface="Book Antiqua" pitchFamily="18" charset="0"/>
                          <a:ea typeface="Latha" pitchFamily="2"/>
                          <a:cs typeface="Latha" pitchFamily="2"/>
                        </a:rPr>
                        <a:t>Stament</a:t>
                      </a:r>
                      <a:endParaRPr kumimoji="0" lang="pl-PL" sz="1600" b="0" i="1" u="none" strike="noStrike" cap="none" normalizeH="0" baseline="0" dirty="0" smtClean="0">
                        <a:ln>
                          <a:noFill/>
                        </a:ln>
                        <a:solidFill>
                          <a:schemeClr val="tx1"/>
                        </a:solidFill>
                        <a:effectLst/>
                        <a:latin typeface="Book Antiqua" pitchFamily="18" charset="0"/>
                        <a:ea typeface="Latha" pitchFamily="2"/>
                        <a:cs typeface="Latha" pitchFamily="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
        <p:nvSpPr>
          <p:cNvPr id="5" name="pole tekstowe 4"/>
          <p:cNvSpPr txBox="1">
            <a:spLocks noChangeArrowheads="1"/>
          </p:cNvSpPr>
          <p:nvPr/>
        </p:nvSpPr>
        <p:spPr bwMode="auto">
          <a:xfrm>
            <a:off x="395288" y="4941888"/>
            <a:ext cx="8208962" cy="1692275"/>
          </a:xfrm>
          <a:prstGeom prst="rect">
            <a:avLst/>
          </a:prstGeom>
          <a:solidFill>
            <a:schemeClr val="bg1"/>
          </a:solidFill>
          <a:ln w="9525">
            <a:solidFill>
              <a:srgbClr val="C00000"/>
            </a:solidFill>
            <a:miter lim="800000"/>
            <a:headEnd/>
            <a:tailEnd/>
          </a:ln>
        </p:spPr>
        <p:txBody>
          <a:bodyPr>
            <a:spAutoFit/>
          </a:bodyPr>
          <a:lstStyle/>
          <a:p>
            <a:r>
              <a:rPr lang="pl-PL" sz="1200" b="1">
                <a:solidFill>
                  <a:srgbClr val="C00000"/>
                </a:solidFill>
              </a:rPr>
              <a:t>art. 1008 KC </a:t>
            </a:r>
            <a:r>
              <a:rPr lang="pl-PL" sz="1200">
                <a:solidFill>
                  <a:srgbClr val="C00000"/>
                </a:solidFill>
              </a:rPr>
              <a:t>Spadkodawca może w testamencie </a:t>
            </a:r>
            <a:r>
              <a:rPr lang="pl-PL" sz="1200" b="1">
                <a:solidFill>
                  <a:srgbClr val="C00000"/>
                </a:solidFill>
              </a:rPr>
              <a:t>pozbawić zstępnych, małżonka i rodziców zachowku </a:t>
            </a:r>
            <a:r>
              <a:rPr lang="pl-PL" sz="1200">
                <a:solidFill>
                  <a:srgbClr val="C00000"/>
                </a:solidFill>
              </a:rPr>
              <a:t>(wydziedziczenie), </a:t>
            </a:r>
            <a:r>
              <a:rPr lang="pl-PL" sz="1200" b="1">
                <a:solidFill>
                  <a:srgbClr val="C00000"/>
                </a:solidFill>
              </a:rPr>
              <a:t>jeżel</a:t>
            </a:r>
            <a:r>
              <a:rPr lang="pl-PL" sz="1200">
                <a:solidFill>
                  <a:srgbClr val="C00000"/>
                </a:solidFill>
              </a:rPr>
              <a:t>i uprawniony do zachowku:</a:t>
            </a:r>
          </a:p>
          <a:p>
            <a:r>
              <a:rPr lang="pl-PL" sz="1200">
                <a:solidFill>
                  <a:srgbClr val="C00000"/>
                </a:solidFill>
              </a:rPr>
              <a:t>1) wbrew woli spadkodawcy postępuje uporczywie w sposób sprzeczny</a:t>
            </a:r>
            <a:br>
              <a:rPr lang="pl-PL" sz="1200">
                <a:solidFill>
                  <a:srgbClr val="C00000"/>
                </a:solidFill>
              </a:rPr>
            </a:br>
            <a:r>
              <a:rPr lang="pl-PL" sz="1200">
                <a:solidFill>
                  <a:srgbClr val="C00000"/>
                </a:solidFill>
              </a:rPr>
              <a:t>z zasadami współżycia społecznego;</a:t>
            </a:r>
          </a:p>
          <a:p>
            <a:r>
              <a:rPr lang="pl-PL" sz="1200">
                <a:solidFill>
                  <a:srgbClr val="C00000"/>
                </a:solidFill>
              </a:rPr>
              <a:t>2) dopuścił się względem spadkodawcy albo jednej z najbliższych mu osób umyślnego przestępstwa przeciwko życiu, zdrowiu lub wolności albo rażącej obrazy czci;</a:t>
            </a:r>
          </a:p>
          <a:p>
            <a:r>
              <a:rPr lang="pl-PL" sz="1200">
                <a:solidFill>
                  <a:srgbClr val="C00000"/>
                </a:solidFill>
              </a:rPr>
              <a:t>3) uporczywie nie dopełnia względem spadkodawcy obowiązków rodzinnych.</a:t>
            </a:r>
          </a:p>
          <a:p>
            <a:endParaRPr lang="pl-PL" sz="800">
              <a:solidFill>
                <a:srgbClr val="C00000"/>
              </a:solidFill>
            </a:endParaRPr>
          </a:p>
          <a:p>
            <a:r>
              <a:rPr lang="pl-PL" sz="1200" b="1">
                <a:solidFill>
                  <a:srgbClr val="C00000"/>
                </a:solidFill>
              </a:rPr>
              <a:t>art. 1009 KC</a:t>
            </a:r>
            <a:r>
              <a:rPr lang="pl-PL" sz="1200">
                <a:solidFill>
                  <a:srgbClr val="C00000"/>
                </a:solidFill>
              </a:rPr>
              <a:t> </a:t>
            </a:r>
            <a:r>
              <a:rPr lang="pl-PL" sz="1200" b="1">
                <a:solidFill>
                  <a:srgbClr val="C00000"/>
                </a:solidFill>
              </a:rPr>
              <a:t>Przyczyna wydziedziczenia </a:t>
            </a:r>
            <a:r>
              <a:rPr lang="pl-PL" sz="1200">
                <a:solidFill>
                  <a:srgbClr val="C00000"/>
                </a:solidFill>
              </a:rPr>
              <a:t>uprawnionego do zachowku powinna wynikać z treści testamentu</a:t>
            </a:r>
            <a:r>
              <a:rPr lang="pl-PL" sz="1200"/>
              <a:t>.</a:t>
            </a:r>
          </a:p>
        </p:txBody>
      </p:sp>
      <p:cxnSp>
        <p:nvCxnSpPr>
          <p:cNvPr id="7" name="Łącznik prosty 6"/>
          <p:cNvCxnSpPr/>
          <p:nvPr/>
        </p:nvCxnSpPr>
        <p:spPr>
          <a:xfrm>
            <a:off x="6300788" y="3429000"/>
            <a:ext cx="1079500"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0" name="Łącznik prosty 9"/>
          <p:cNvCxnSpPr/>
          <p:nvPr/>
        </p:nvCxnSpPr>
        <p:spPr>
          <a:xfrm>
            <a:off x="1619250" y="3789363"/>
            <a:ext cx="1512888"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pole tekstowe 10"/>
          <p:cNvSpPr txBox="1">
            <a:spLocks noChangeArrowheads="1"/>
          </p:cNvSpPr>
          <p:nvPr/>
        </p:nvSpPr>
        <p:spPr bwMode="auto">
          <a:xfrm>
            <a:off x="1619250" y="3068638"/>
            <a:ext cx="5761038" cy="1570037"/>
          </a:xfrm>
          <a:prstGeom prst="rect">
            <a:avLst/>
          </a:prstGeom>
          <a:solidFill>
            <a:schemeClr val="bg1"/>
          </a:solidFill>
          <a:ln w="9525">
            <a:noFill/>
            <a:miter lim="800000"/>
            <a:headEnd/>
            <a:tailEnd/>
          </a:ln>
        </p:spPr>
        <p:txBody>
          <a:bodyPr>
            <a:spAutoFit/>
          </a:bodyPr>
          <a:lstStyle/>
          <a:p>
            <a:pPr algn="just"/>
            <a:r>
              <a:rPr lang="pl-PL" sz="1600" b="1" i="1" dirty="0">
                <a:latin typeface="Book Antiqua" pitchFamily="18" charset="0"/>
              </a:rPr>
              <a:t>Ja,  niżej podpisany</a:t>
            </a:r>
            <a:r>
              <a:rPr lang="pl-PL" sz="1600" b="1" i="1" dirty="0">
                <a:latin typeface="Book Antiqua" pitchFamily="18" charset="0"/>
                <a:ea typeface="Latha" pitchFamily="2"/>
                <a:cs typeface="Latha" pitchFamily="2"/>
              </a:rPr>
              <a:t> Teodor </a:t>
            </a:r>
            <a:r>
              <a:rPr lang="pl-PL" sz="1600" b="1" i="1" dirty="0" err="1">
                <a:latin typeface="Book Antiqua" pitchFamily="18" charset="0"/>
                <a:ea typeface="Latha" pitchFamily="2"/>
                <a:cs typeface="Latha" pitchFamily="2"/>
              </a:rPr>
              <a:t>Stament</a:t>
            </a:r>
            <a:r>
              <a:rPr lang="pl-PL" sz="1600" b="1" i="1" dirty="0">
                <a:latin typeface="Book Antiqua" pitchFamily="18" charset="0"/>
                <a:ea typeface="Latha" pitchFamily="2"/>
                <a:cs typeface="Latha" pitchFamily="2"/>
              </a:rPr>
              <a:t>, wydziedziczam moją córkę Olgę </a:t>
            </a:r>
            <a:r>
              <a:rPr lang="pl-PL" sz="1600" b="1" i="1" dirty="0" err="1">
                <a:latin typeface="Book Antiqua" pitchFamily="18" charset="0"/>
                <a:ea typeface="Latha" pitchFamily="2"/>
                <a:cs typeface="Latha" pitchFamily="2"/>
              </a:rPr>
              <a:t>Stament</a:t>
            </a:r>
            <a:r>
              <a:rPr lang="pl-PL" sz="1600" b="1" i="1" dirty="0">
                <a:latin typeface="Book Antiqua" pitchFamily="18" charset="0"/>
                <a:ea typeface="Latha" pitchFamily="2"/>
                <a:cs typeface="Latha" pitchFamily="2"/>
              </a:rPr>
              <a:t>, gdyż  w sposób uporczywy nie dopełnia wobec mnie obowiązków rodzinnych. Nie dzwoni do mnie ani mnie nie odwiedza. Nie pomaga mi w chorobie i w ogóle nie interesuje się moim zdrowiem.</a:t>
            </a:r>
          </a:p>
          <a:p>
            <a:pPr algn="r"/>
            <a:r>
              <a:rPr lang="pl-PL" sz="1400" i="1" dirty="0">
                <a:latin typeface="Book Antiqua" pitchFamily="18" charset="0"/>
                <a:ea typeface="Latha" pitchFamily="2"/>
                <a:cs typeface="Latha" pitchFamily="2"/>
              </a:rPr>
              <a:t>Teodor </a:t>
            </a:r>
            <a:r>
              <a:rPr lang="pl-PL" sz="1400" i="1" dirty="0" err="1">
                <a:latin typeface="Book Antiqua" pitchFamily="18" charset="0"/>
                <a:ea typeface="Latha" pitchFamily="2"/>
                <a:cs typeface="Latha" pitchFamily="2"/>
              </a:rPr>
              <a:t>Stament</a:t>
            </a:r>
            <a:endParaRPr lang="pl-PL" sz="1400" i="1" dirty="0">
              <a:latin typeface="Book Antiqua" pitchFamily="18" charset="0"/>
            </a:endParaRPr>
          </a:p>
        </p:txBody>
      </p:sp>
      <p:sp>
        <p:nvSpPr>
          <p:cNvPr id="12" name="pole tekstowe 11"/>
          <p:cNvSpPr txBox="1">
            <a:spLocks noChangeArrowheads="1"/>
          </p:cNvSpPr>
          <p:nvPr/>
        </p:nvSpPr>
        <p:spPr bwMode="auto">
          <a:xfrm>
            <a:off x="7546975" y="1989138"/>
            <a:ext cx="1597025" cy="461962"/>
          </a:xfrm>
          <a:prstGeom prst="rect">
            <a:avLst/>
          </a:prstGeom>
          <a:noFill/>
          <a:ln w="9525">
            <a:noFill/>
            <a:miter lim="800000"/>
            <a:headEnd/>
            <a:tailEnd/>
          </a:ln>
        </p:spPr>
        <p:txBody>
          <a:bodyPr wrap="none">
            <a:spAutoFit/>
          </a:bodyPr>
          <a:lstStyle/>
          <a:p>
            <a:pPr algn="ctr"/>
            <a:r>
              <a:rPr lang="pl-PL" sz="1200" b="1">
                <a:solidFill>
                  <a:srgbClr val="00B050"/>
                </a:solidFill>
              </a:rPr>
              <a:t>PRZYCZYNA</a:t>
            </a:r>
            <a:br>
              <a:rPr lang="pl-PL" sz="1200" b="1">
                <a:solidFill>
                  <a:srgbClr val="00B050"/>
                </a:solidFill>
              </a:rPr>
            </a:br>
            <a:r>
              <a:rPr lang="pl-PL" sz="1200" b="1">
                <a:solidFill>
                  <a:srgbClr val="00B050"/>
                </a:solidFill>
              </a:rPr>
              <a:t>WYDZIEDZICZENIA</a:t>
            </a:r>
          </a:p>
        </p:txBody>
      </p:sp>
      <p:cxnSp>
        <p:nvCxnSpPr>
          <p:cNvPr id="14" name="Łącznik prosty ze strzałką 13"/>
          <p:cNvCxnSpPr/>
          <p:nvPr/>
        </p:nvCxnSpPr>
        <p:spPr>
          <a:xfrm flipH="1">
            <a:off x="7380288" y="2420938"/>
            <a:ext cx="792162" cy="1295400"/>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3795">
                                            <p:txEl>
                                              <p:pRg st="12" end="1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3795">
                                            <p:txEl>
                                              <p:pRg st="14" end="1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1" grpId="0" animBg="1"/>
      <p:bldP spid="1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accent1">
              <a:lumMod val="20000"/>
              <a:lumOff val="80000"/>
            </a:schemeClr>
          </a:solidFill>
        </p:spPr>
        <p:txBody>
          <a:bodyPr/>
          <a:lstStyle/>
          <a:p>
            <a:pPr eaLnBrk="1" hangingPunct="1">
              <a:defRPr/>
            </a:pPr>
            <a:r>
              <a:rPr lang="pl-PL" sz="3000" b="1" dirty="0" smtClean="0">
                <a:solidFill>
                  <a:schemeClr val="tx2"/>
                </a:solidFill>
              </a:rPr>
              <a:t>PRAWO DO ZACHOWKU</a:t>
            </a:r>
            <a:endParaRPr lang="pl-PL" sz="3000" b="1" dirty="0">
              <a:solidFill>
                <a:schemeClr val="tx2"/>
              </a:solidFill>
            </a:endParaRPr>
          </a:p>
        </p:txBody>
      </p:sp>
      <p:sp>
        <p:nvSpPr>
          <p:cNvPr id="3" name="Symbol zastępczy zawartości 2"/>
          <p:cNvSpPr>
            <a:spLocks noGrp="1"/>
          </p:cNvSpPr>
          <p:nvPr>
            <p:ph idx="1"/>
          </p:nvPr>
        </p:nvSpPr>
        <p:spPr>
          <a:xfrm>
            <a:off x="179388" y="1600200"/>
            <a:ext cx="8785225" cy="5068888"/>
          </a:xfrm>
        </p:spPr>
        <p:txBody>
          <a:bodyPr/>
          <a:lstStyle/>
          <a:p>
            <a:pPr marL="0" indent="0" algn="ctr" eaLnBrk="1" hangingPunct="1">
              <a:spcBef>
                <a:spcPct val="0"/>
              </a:spcBef>
              <a:buFont typeface="Arial" charset="0"/>
              <a:buNone/>
            </a:pPr>
            <a:r>
              <a:rPr lang="pl-PL" sz="2000" b="1" dirty="0" smtClean="0">
                <a:solidFill>
                  <a:srgbClr val="C00000"/>
                </a:solidFill>
              </a:rPr>
              <a:t>ZACHOWEK</a:t>
            </a:r>
            <a:endParaRPr lang="pl-PL" sz="2000" b="1" dirty="0" smtClean="0">
              <a:solidFill>
                <a:schemeClr val="tx2"/>
              </a:solidFill>
            </a:endParaRPr>
          </a:p>
          <a:p>
            <a:pPr marL="0" indent="0" algn="ctr" eaLnBrk="1" hangingPunct="1">
              <a:spcBef>
                <a:spcPct val="0"/>
              </a:spcBef>
              <a:buFont typeface="Arial" charset="0"/>
              <a:buNone/>
            </a:pPr>
            <a:r>
              <a:rPr lang="pl-PL" sz="2000" dirty="0" smtClean="0">
                <a:solidFill>
                  <a:schemeClr val="tx2"/>
                </a:solidFill>
              </a:rPr>
              <a:t>prawna ochrona interesów najbliższych osób spadkodawcy</a:t>
            </a:r>
          </a:p>
          <a:p>
            <a:pPr marL="0" indent="0" algn="ctr" eaLnBrk="1" hangingPunct="1">
              <a:spcBef>
                <a:spcPct val="0"/>
              </a:spcBef>
              <a:buFont typeface="Arial" charset="0"/>
              <a:buNone/>
            </a:pPr>
            <a:endParaRPr lang="pl-PL" sz="800" b="1" dirty="0" smtClean="0">
              <a:solidFill>
                <a:schemeClr val="tx2"/>
              </a:solidFill>
            </a:endParaRPr>
          </a:p>
          <a:p>
            <a:pPr marL="0" indent="0" algn="ctr" eaLnBrk="1" hangingPunct="1">
              <a:spcBef>
                <a:spcPct val="0"/>
              </a:spcBef>
              <a:buFont typeface="Arial" charset="0"/>
              <a:buNone/>
            </a:pPr>
            <a:r>
              <a:rPr lang="pl-PL" sz="2000" b="1" dirty="0" smtClean="0">
                <a:solidFill>
                  <a:srgbClr val="C00000"/>
                </a:solidFill>
              </a:rPr>
              <a:t>UPRAWNIENI DO  ZACHOWKU</a:t>
            </a:r>
          </a:p>
          <a:p>
            <a:pPr marL="0" indent="0" algn="ctr" eaLnBrk="1" hangingPunct="1">
              <a:spcBef>
                <a:spcPct val="0"/>
              </a:spcBef>
              <a:buFont typeface="Arial" charset="0"/>
              <a:buNone/>
            </a:pPr>
            <a:r>
              <a:rPr lang="pl-PL" sz="2000" b="1" dirty="0" smtClean="0">
                <a:solidFill>
                  <a:srgbClr val="00B050"/>
                </a:solidFill>
              </a:rPr>
              <a:t>ZSTĘPNI </a:t>
            </a:r>
            <a:r>
              <a:rPr lang="pl-PL" sz="2000" dirty="0" smtClean="0">
                <a:solidFill>
                  <a:schemeClr val="tx2"/>
                </a:solidFill>
              </a:rPr>
              <a:t>– </a:t>
            </a:r>
            <a:r>
              <a:rPr lang="pl-PL" sz="2000" b="1" dirty="0" smtClean="0">
                <a:solidFill>
                  <a:srgbClr val="00B050"/>
                </a:solidFill>
              </a:rPr>
              <a:t>MAŁŻONEK</a:t>
            </a:r>
            <a:r>
              <a:rPr lang="pl-PL" sz="2000" dirty="0" smtClean="0">
                <a:solidFill>
                  <a:schemeClr val="tx2"/>
                </a:solidFill>
              </a:rPr>
              <a:t> – </a:t>
            </a:r>
            <a:r>
              <a:rPr lang="pl-PL" sz="2000" b="1" dirty="0" smtClean="0">
                <a:solidFill>
                  <a:srgbClr val="00B050"/>
                </a:solidFill>
              </a:rPr>
              <a:t>RODZICE SPADKODAWCY</a:t>
            </a:r>
          </a:p>
          <a:p>
            <a:pPr marL="0" indent="0" algn="ctr" eaLnBrk="1" hangingPunct="1">
              <a:spcBef>
                <a:spcPct val="0"/>
              </a:spcBef>
              <a:buFont typeface="Arial" charset="0"/>
              <a:buNone/>
            </a:pPr>
            <a:r>
              <a:rPr lang="pl-PL" sz="2000" dirty="0" smtClean="0">
                <a:solidFill>
                  <a:schemeClr val="tx2"/>
                </a:solidFill>
              </a:rPr>
              <a:t>art. 991 Kodeksu cywilnego</a:t>
            </a:r>
          </a:p>
          <a:p>
            <a:pPr marL="0" indent="0" algn="ctr" eaLnBrk="1" hangingPunct="1">
              <a:spcBef>
                <a:spcPct val="0"/>
              </a:spcBef>
              <a:buFont typeface="Arial" charset="0"/>
              <a:buNone/>
            </a:pPr>
            <a:endParaRPr lang="pl-PL" sz="800" b="1" dirty="0" smtClean="0">
              <a:solidFill>
                <a:schemeClr val="tx2"/>
              </a:solidFill>
            </a:endParaRPr>
          </a:p>
          <a:p>
            <a:pPr marL="0" indent="0" algn="ctr" eaLnBrk="1" hangingPunct="1">
              <a:spcBef>
                <a:spcPct val="0"/>
              </a:spcBef>
              <a:buFont typeface="Arial" charset="0"/>
              <a:buNone/>
            </a:pPr>
            <a:r>
              <a:rPr lang="pl-PL" sz="2000" b="1" dirty="0" smtClean="0">
                <a:solidFill>
                  <a:srgbClr val="C00000"/>
                </a:solidFill>
              </a:rPr>
              <a:t>WIELKOŚĆ ZACHOWKU</a:t>
            </a:r>
          </a:p>
          <a:p>
            <a:pPr marL="0" indent="0" algn="ctr" eaLnBrk="1" hangingPunct="1">
              <a:spcBef>
                <a:spcPct val="0"/>
              </a:spcBef>
              <a:buFont typeface="Arial" charset="0"/>
              <a:buNone/>
            </a:pPr>
            <a:r>
              <a:rPr lang="pl-PL" sz="2000" dirty="0" smtClean="0">
                <a:solidFill>
                  <a:schemeClr val="tx2"/>
                </a:solidFill>
              </a:rPr>
              <a:t>½ wartości udziału spadkowego</a:t>
            </a:r>
          </a:p>
          <a:p>
            <a:pPr marL="0" indent="0" algn="ctr" eaLnBrk="1" hangingPunct="1">
              <a:spcBef>
                <a:spcPct val="0"/>
              </a:spcBef>
              <a:buFont typeface="Arial" charset="0"/>
              <a:buNone/>
            </a:pPr>
            <a:r>
              <a:rPr lang="pl-PL" sz="2000" dirty="0" smtClean="0">
                <a:solidFill>
                  <a:schemeClr val="tx2"/>
                </a:solidFill>
              </a:rPr>
              <a:t>²/₃ wartości tego udziału – trwała niezdolność do pracy, zstępny jest małoletni</a:t>
            </a:r>
          </a:p>
          <a:p>
            <a:pPr marL="0" indent="0" algn="ctr" eaLnBrk="1" hangingPunct="1">
              <a:spcBef>
                <a:spcPct val="0"/>
              </a:spcBef>
              <a:buFont typeface="Arial" charset="0"/>
              <a:buNone/>
            </a:pPr>
            <a:endParaRPr lang="pl-PL" sz="800" dirty="0" smtClean="0">
              <a:solidFill>
                <a:schemeClr val="tx2"/>
              </a:solidFill>
            </a:endParaRPr>
          </a:p>
          <a:p>
            <a:pPr marL="0" indent="0" algn="ctr" eaLnBrk="1" hangingPunct="1">
              <a:spcBef>
                <a:spcPct val="0"/>
              </a:spcBef>
              <a:buFont typeface="Arial" charset="0"/>
              <a:buNone/>
            </a:pPr>
            <a:r>
              <a:rPr lang="pl-PL" sz="2000" b="1" dirty="0" smtClean="0">
                <a:solidFill>
                  <a:srgbClr val="C00000"/>
                </a:solidFill>
              </a:rPr>
              <a:t>ROSZCZENIE O ZACHOWEK</a:t>
            </a:r>
          </a:p>
          <a:p>
            <a:pPr marL="0" indent="0" algn="ctr" eaLnBrk="1" hangingPunct="1">
              <a:spcBef>
                <a:spcPct val="0"/>
              </a:spcBef>
              <a:buFont typeface="Arial" charset="0"/>
              <a:buNone/>
            </a:pPr>
            <a:r>
              <a:rPr lang="pl-PL" sz="2000" dirty="0" smtClean="0">
                <a:solidFill>
                  <a:schemeClr val="tx2"/>
                </a:solidFill>
              </a:rPr>
              <a:t>5 lat od ogłoszenia testamentu</a:t>
            </a:r>
          </a:p>
          <a:p>
            <a:pPr marL="0" indent="0" algn="ctr" eaLnBrk="1" hangingPunct="1">
              <a:spcBef>
                <a:spcPct val="0"/>
              </a:spcBef>
              <a:buFont typeface="Arial" charset="0"/>
              <a:buNone/>
            </a:pPr>
            <a:endParaRPr lang="pl-PL" sz="2000" b="1" dirty="0" smtClean="0">
              <a:solidFill>
                <a:srgbClr val="C00000"/>
              </a:solidFill>
            </a:endParaRPr>
          </a:p>
          <a:p>
            <a:pPr marL="0" indent="0" algn="ctr" eaLnBrk="1" hangingPunct="1">
              <a:spcBef>
                <a:spcPct val="0"/>
              </a:spcBef>
              <a:buFont typeface="Arial" charset="0"/>
              <a:buNone/>
            </a:pPr>
            <a:r>
              <a:rPr lang="pl-PL" sz="2000" b="1" dirty="0" smtClean="0">
                <a:solidFill>
                  <a:srgbClr val="C00000"/>
                </a:solidFill>
              </a:rPr>
              <a:t>Wydziedziczenie to pozbawienie uprawnionych prawa do zachowku.</a:t>
            </a:r>
          </a:p>
          <a:p>
            <a:pPr marL="0" indent="0" algn="ctr" eaLnBrk="1" hangingPunct="1">
              <a:spcBef>
                <a:spcPct val="0"/>
              </a:spcBef>
              <a:buFont typeface="Arial" charset="0"/>
              <a:buNone/>
            </a:pPr>
            <a:endParaRPr lang="pl-PL" sz="800" dirty="0" smtClean="0">
              <a:solidFill>
                <a:schemeClr val="tx2"/>
              </a:solidFill>
            </a:endParaRPr>
          </a:p>
          <a:p>
            <a:pPr marL="0" indent="0" algn="ctr" eaLnBrk="1" hangingPunct="1">
              <a:spcBef>
                <a:spcPct val="0"/>
              </a:spcBef>
              <a:buFont typeface="Arial" charset="0"/>
              <a:buNone/>
            </a:pPr>
            <a:r>
              <a:rPr lang="pl-PL" sz="2000" dirty="0" smtClean="0">
                <a:solidFill>
                  <a:schemeClr val="tx2"/>
                </a:solidFill>
              </a:rPr>
              <a:t>Wydziedziczyć spadkobiercę można tylko w testamencie.</a:t>
            </a:r>
          </a:p>
          <a:p>
            <a:pPr marL="0" indent="0" algn="ctr" eaLnBrk="1" hangingPunct="1">
              <a:spcBef>
                <a:spcPct val="0"/>
              </a:spcBef>
              <a:buFont typeface="Arial" charset="0"/>
              <a:buNone/>
            </a:pPr>
            <a:endParaRPr lang="pl-PL" sz="800" dirty="0" smtClean="0">
              <a:solidFill>
                <a:schemeClr val="tx2"/>
              </a:solidFill>
            </a:endParaRPr>
          </a:p>
          <a:p>
            <a:pPr marL="0" indent="0" algn="ctr" eaLnBrk="1" hangingPunct="1">
              <a:spcBef>
                <a:spcPct val="0"/>
              </a:spcBef>
              <a:buFont typeface="Arial" charset="0"/>
              <a:buNone/>
            </a:pPr>
            <a:r>
              <a:rPr lang="pl-PL" sz="2000" dirty="0" smtClean="0">
                <a:solidFill>
                  <a:schemeClr val="tx2"/>
                </a:solidFill>
              </a:rPr>
              <a:t>Spadkodawca musi podać w testamencie powód wydziedziczenia.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16" end="16"/>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18" end="1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68313" y="115888"/>
            <a:ext cx="8229600" cy="1143000"/>
          </a:xfrm>
          <a:solidFill>
            <a:schemeClr val="accent1">
              <a:lumMod val="20000"/>
              <a:lumOff val="80000"/>
            </a:schemeClr>
          </a:solidFill>
        </p:spPr>
        <p:txBody>
          <a:bodyPr/>
          <a:lstStyle/>
          <a:p>
            <a:pPr eaLnBrk="1" hangingPunct="1">
              <a:defRPr/>
            </a:pPr>
            <a:r>
              <a:rPr lang="pl-PL" sz="3000" b="1" dirty="0" smtClean="0">
                <a:solidFill>
                  <a:schemeClr val="tx2"/>
                </a:solidFill>
              </a:rPr>
              <a:t>POZBAWIENIE PRAWA DO ZACHOWKU</a:t>
            </a:r>
            <a:endParaRPr lang="pl-PL" sz="3000" dirty="0"/>
          </a:p>
        </p:txBody>
      </p:sp>
      <p:sp>
        <p:nvSpPr>
          <p:cNvPr id="3" name="Symbol zastępczy zawartości 2"/>
          <p:cNvSpPr>
            <a:spLocks noGrp="1"/>
          </p:cNvSpPr>
          <p:nvPr>
            <p:ph idx="1"/>
          </p:nvPr>
        </p:nvSpPr>
        <p:spPr>
          <a:xfrm>
            <a:off x="179388" y="1600200"/>
            <a:ext cx="8785225" cy="5141913"/>
          </a:xfrm>
        </p:spPr>
        <p:txBody>
          <a:bodyPr/>
          <a:lstStyle/>
          <a:p>
            <a:pPr algn="just" eaLnBrk="1" hangingPunct="1">
              <a:buFont typeface="Arial" charset="0"/>
              <a:buNone/>
            </a:pPr>
            <a:endParaRPr lang="pl-PL" sz="2000" smtClean="0"/>
          </a:p>
          <a:p>
            <a:pPr algn="just" eaLnBrk="1" hangingPunct="1">
              <a:buFont typeface="Arial" charset="0"/>
              <a:buNone/>
            </a:pPr>
            <a:endParaRPr lang="pl-PL" sz="2000" smtClean="0"/>
          </a:p>
          <a:p>
            <a:pPr algn="just" eaLnBrk="1" hangingPunct="1">
              <a:buFont typeface="Arial" charset="0"/>
              <a:buNone/>
            </a:pPr>
            <a:endParaRPr lang="pl-PL" sz="2000" smtClean="0"/>
          </a:p>
          <a:p>
            <a:pPr algn="just" eaLnBrk="1" hangingPunct="1">
              <a:buFont typeface="Arial" charset="0"/>
              <a:buNone/>
            </a:pPr>
            <a:endParaRPr lang="pl-PL" sz="2000" smtClean="0"/>
          </a:p>
          <a:p>
            <a:pPr algn="just" eaLnBrk="1" hangingPunct="1">
              <a:buFont typeface="Arial" charset="0"/>
              <a:buNone/>
            </a:pPr>
            <a:endParaRPr lang="pl-PL" sz="2000" smtClean="0"/>
          </a:p>
          <a:p>
            <a:pPr algn="just" eaLnBrk="1" hangingPunct="1">
              <a:buFont typeface="Arial" charset="0"/>
              <a:buNone/>
            </a:pPr>
            <a:endParaRPr lang="pl-PL" sz="2000" smtClean="0"/>
          </a:p>
          <a:p>
            <a:pPr algn="just" eaLnBrk="1" hangingPunct="1">
              <a:buFont typeface="Arial" charset="0"/>
              <a:buNone/>
            </a:pPr>
            <a:endParaRPr lang="pl-PL" sz="2000" smtClean="0"/>
          </a:p>
          <a:p>
            <a:pPr algn="just" eaLnBrk="1" hangingPunct="1">
              <a:buFont typeface="Arial" charset="0"/>
              <a:buNone/>
            </a:pPr>
            <a:endParaRPr lang="pl-PL" sz="2000" smtClean="0"/>
          </a:p>
          <a:p>
            <a:pPr algn="just" eaLnBrk="1" hangingPunct="1">
              <a:buFont typeface="Arial" charset="0"/>
              <a:buNone/>
            </a:pPr>
            <a:endParaRPr lang="pl-PL" sz="2000" smtClean="0"/>
          </a:p>
          <a:p>
            <a:pPr algn="just" eaLnBrk="1" hangingPunct="1">
              <a:buFont typeface="Arial" charset="0"/>
              <a:buNone/>
            </a:pPr>
            <a:endParaRPr lang="pl-PL" sz="2000" smtClean="0"/>
          </a:p>
          <a:p>
            <a:pPr algn="just" eaLnBrk="1" hangingPunct="1">
              <a:buFont typeface="Arial" charset="0"/>
              <a:buNone/>
            </a:pPr>
            <a:endParaRPr lang="pl-PL" sz="2000" smtClean="0"/>
          </a:p>
          <a:p>
            <a:pPr algn="just" eaLnBrk="1" hangingPunct="1">
              <a:buFont typeface="Arial" charset="0"/>
              <a:buNone/>
            </a:pPr>
            <a:endParaRPr lang="pl-PL" sz="1600" smtClean="0"/>
          </a:p>
          <a:p>
            <a:pPr algn="ctr" eaLnBrk="1" hangingPunct="1">
              <a:buFont typeface="Arial" charset="0"/>
              <a:buNone/>
            </a:pPr>
            <a:r>
              <a:rPr lang="pl-PL" sz="1600" smtClean="0">
                <a:solidFill>
                  <a:srgbClr val="C00000"/>
                </a:solidFill>
              </a:rPr>
              <a:t>Pozbawić uprawnionego prawa do zachowku można tylko przez wydziedziczenie.</a:t>
            </a:r>
          </a:p>
          <a:p>
            <a:pPr algn="ctr" eaLnBrk="1" hangingPunct="1">
              <a:buFont typeface="Arial" charset="0"/>
              <a:buNone/>
            </a:pPr>
            <a:r>
              <a:rPr lang="pl-PL" sz="2000" b="1" smtClean="0">
                <a:solidFill>
                  <a:srgbClr val="C00000"/>
                </a:solidFill>
              </a:rPr>
              <a:t>Pominięcie uprawnionego w testamencie nie pozbawia go prawa do zachowku!</a:t>
            </a:r>
          </a:p>
        </p:txBody>
      </p:sp>
      <p:sp>
        <p:nvSpPr>
          <p:cNvPr id="4" name="pole tekstowe 3"/>
          <p:cNvSpPr txBox="1">
            <a:spLocks noChangeArrowheads="1"/>
          </p:cNvSpPr>
          <p:nvPr/>
        </p:nvSpPr>
        <p:spPr bwMode="auto">
          <a:xfrm>
            <a:off x="468313" y="1341438"/>
            <a:ext cx="8207375" cy="1384300"/>
          </a:xfrm>
          <a:prstGeom prst="rect">
            <a:avLst/>
          </a:prstGeom>
          <a:solidFill>
            <a:schemeClr val="bg1"/>
          </a:solidFill>
          <a:ln w="9525">
            <a:solidFill>
              <a:srgbClr val="C00000"/>
            </a:solidFill>
            <a:miter lim="800000"/>
            <a:headEnd/>
            <a:tailEnd/>
          </a:ln>
        </p:spPr>
        <p:txBody>
          <a:bodyPr>
            <a:spAutoFit/>
          </a:bodyPr>
          <a:lstStyle/>
          <a:p>
            <a:r>
              <a:rPr lang="pl-PL" sz="1200" b="1">
                <a:solidFill>
                  <a:srgbClr val="C00000"/>
                </a:solidFill>
              </a:rPr>
              <a:t>art. 1008 KC </a:t>
            </a:r>
            <a:r>
              <a:rPr lang="pl-PL" sz="1200">
                <a:solidFill>
                  <a:srgbClr val="C00000"/>
                </a:solidFill>
              </a:rPr>
              <a:t>Spadkodawca może w testamencie </a:t>
            </a:r>
            <a:r>
              <a:rPr lang="pl-PL" sz="1200" b="1">
                <a:solidFill>
                  <a:srgbClr val="C00000"/>
                </a:solidFill>
              </a:rPr>
              <a:t>pozbawić zstępnych, małżonka i rodziców zachowku </a:t>
            </a:r>
            <a:r>
              <a:rPr lang="pl-PL" sz="1200">
                <a:solidFill>
                  <a:srgbClr val="C00000"/>
                </a:solidFill>
              </a:rPr>
              <a:t>(wydziedziczenie), </a:t>
            </a:r>
            <a:r>
              <a:rPr lang="pl-PL" sz="1200" b="1">
                <a:solidFill>
                  <a:srgbClr val="C00000"/>
                </a:solidFill>
              </a:rPr>
              <a:t>jeżel</a:t>
            </a:r>
            <a:r>
              <a:rPr lang="pl-PL" sz="1200">
                <a:solidFill>
                  <a:srgbClr val="C00000"/>
                </a:solidFill>
              </a:rPr>
              <a:t>i uprawniony do zachowku:</a:t>
            </a:r>
          </a:p>
          <a:p>
            <a:r>
              <a:rPr lang="pl-PL" sz="1200">
                <a:solidFill>
                  <a:srgbClr val="C00000"/>
                </a:solidFill>
              </a:rPr>
              <a:t>1) wbrew woli spadkodawcy postępuje uporczywie w sposób sprzeczny</a:t>
            </a:r>
            <a:br>
              <a:rPr lang="pl-PL" sz="1200">
                <a:solidFill>
                  <a:srgbClr val="C00000"/>
                </a:solidFill>
              </a:rPr>
            </a:br>
            <a:r>
              <a:rPr lang="pl-PL" sz="1200">
                <a:solidFill>
                  <a:srgbClr val="C00000"/>
                </a:solidFill>
              </a:rPr>
              <a:t>z zasadami współżycia społecznego;</a:t>
            </a:r>
          </a:p>
          <a:p>
            <a:r>
              <a:rPr lang="pl-PL" sz="1200">
                <a:solidFill>
                  <a:srgbClr val="C00000"/>
                </a:solidFill>
              </a:rPr>
              <a:t>2) dopuścił się względem spadkodawcy albo jednej z najbliższych mu osób umyślnego przestępstwa przeciwko życiu, zdrowiu lub wolności albo rażącej obrazy czci;</a:t>
            </a:r>
          </a:p>
          <a:p>
            <a:r>
              <a:rPr lang="pl-PL" sz="1200">
                <a:solidFill>
                  <a:srgbClr val="C00000"/>
                </a:solidFill>
              </a:rPr>
              <a:t>3) uporczywie nie dopełnia względem spadkodawcy obowiązków rodzinnych.</a:t>
            </a:r>
          </a:p>
        </p:txBody>
      </p:sp>
      <p:graphicFrame>
        <p:nvGraphicFramePr>
          <p:cNvPr id="5" name="Symbol zastępczy zawartości 5"/>
          <p:cNvGraphicFramePr>
            <a:graphicFrameLocks noGrp="1"/>
          </p:cNvGraphicFramePr>
          <p:nvPr/>
        </p:nvGraphicFramePr>
        <p:xfrm>
          <a:off x="107950" y="2924175"/>
          <a:ext cx="4248472" cy="2808312"/>
        </p:xfrm>
        <a:graphic>
          <a:graphicData uri="http://schemas.openxmlformats.org/drawingml/2006/table">
            <a:tbl>
              <a:tblPr/>
              <a:tblGrid>
                <a:gridCol w="4248472"/>
              </a:tblGrid>
              <a:tr h="2808312">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pl-PL" sz="1400" b="0" i="1" u="none" strike="noStrike" cap="none" normalizeH="0" baseline="0" dirty="0" smtClean="0">
                          <a:ln>
                            <a:noFill/>
                          </a:ln>
                          <a:solidFill>
                            <a:schemeClr val="tx1"/>
                          </a:solidFill>
                          <a:effectLst/>
                          <a:latin typeface="Book Antiqua" pitchFamily="18" charset="0"/>
                          <a:ea typeface="Latha" pitchFamily="2"/>
                          <a:cs typeface="Latha" pitchFamily="2"/>
                        </a:rPr>
                        <a:t>Sulejówek, 19 listopada 2012 r.</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800" b="0" i="1" u="none" strike="noStrike" cap="none" normalizeH="0" baseline="0" dirty="0" smtClean="0">
                        <a:ln>
                          <a:noFill/>
                        </a:ln>
                        <a:solidFill>
                          <a:schemeClr val="tx1"/>
                        </a:solidFill>
                        <a:effectLst/>
                        <a:latin typeface="Book Antiqua" pitchFamily="18" charset="0"/>
                        <a:ea typeface="Latha" pitchFamily="2"/>
                        <a:cs typeface="Latha" pitchFamily="2"/>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pl-PL" sz="1400" b="0" i="1" u="none" strike="noStrike" cap="none" normalizeH="0" baseline="0" dirty="0" smtClean="0">
                          <a:ln>
                            <a:noFill/>
                          </a:ln>
                          <a:solidFill>
                            <a:schemeClr val="tx1"/>
                          </a:solidFill>
                          <a:effectLst/>
                          <a:latin typeface="Book Antiqua" pitchFamily="18" charset="0"/>
                          <a:ea typeface="Latha" pitchFamily="2"/>
                          <a:cs typeface="Latha" pitchFamily="2"/>
                        </a:rPr>
                        <a:t>Testament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800" b="0" i="1" u="none" strike="noStrike" cap="none" normalizeH="0" baseline="0" dirty="0" smtClean="0">
                        <a:ln>
                          <a:noFill/>
                        </a:ln>
                        <a:solidFill>
                          <a:schemeClr val="tx1"/>
                        </a:solidFill>
                        <a:effectLst/>
                        <a:latin typeface="Book Antiqua" pitchFamily="18" charset="0"/>
                        <a:ea typeface="Latha" pitchFamily="2"/>
                        <a:cs typeface="Latha" pitchFamily="2"/>
                      </a:endParaRPr>
                    </a:p>
                    <a:p>
                      <a:pPr marL="0" marR="0" lvl="0" indent="0" algn="just" defTabSz="914400" rtl="0" eaLnBrk="1" fontAlgn="base" latinLnBrk="0" hangingPunct="1">
                        <a:lnSpc>
                          <a:spcPct val="150000"/>
                        </a:lnSpc>
                        <a:spcBef>
                          <a:spcPct val="0"/>
                        </a:spcBef>
                        <a:spcAft>
                          <a:spcPct val="0"/>
                        </a:spcAft>
                        <a:buClrTx/>
                        <a:buSzTx/>
                        <a:buFontTx/>
                        <a:buNone/>
                        <a:tabLst/>
                      </a:pPr>
                      <a:r>
                        <a:rPr kumimoji="0" lang="pl-PL" sz="1400" b="0" i="1" u="none" strike="noStrike" cap="none" normalizeH="0" baseline="0" dirty="0" smtClean="0">
                          <a:ln>
                            <a:noFill/>
                          </a:ln>
                          <a:solidFill>
                            <a:schemeClr val="tx1"/>
                          </a:solidFill>
                          <a:effectLst/>
                          <a:latin typeface="Book Antiqua" pitchFamily="18" charset="0"/>
                          <a:ea typeface="Latha" pitchFamily="2"/>
                          <a:cs typeface="Latha" pitchFamily="2"/>
                        </a:rPr>
                        <a:t>       Ja, niżej podpisany Teodor </a:t>
                      </a:r>
                      <a:r>
                        <a:rPr kumimoji="0" lang="pl-PL" sz="1400" b="0" i="1" u="none" strike="noStrike" cap="none" normalizeH="0" baseline="0" dirty="0" err="1" smtClean="0">
                          <a:ln>
                            <a:noFill/>
                          </a:ln>
                          <a:solidFill>
                            <a:schemeClr val="tx1"/>
                          </a:solidFill>
                          <a:effectLst/>
                          <a:latin typeface="Book Antiqua" pitchFamily="18" charset="0"/>
                          <a:ea typeface="Latha" pitchFamily="2"/>
                          <a:cs typeface="Latha" pitchFamily="2"/>
                        </a:rPr>
                        <a:t>Stament</a:t>
                      </a:r>
                      <a:r>
                        <a:rPr kumimoji="0" lang="pl-PL" sz="1400" b="0" i="1" u="none" strike="noStrike" cap="none" normalizeH="0" baseline="0" dirty="0" smtClean="0">
                          <a:ln>
                            <a:noFill/>
                          </a:ln>
                          <a:solidFill>
                            <a:schemeClr val="tx1"/>
                          </a:solidFill>
                          <a:effectLst/>
                          <a:latin typeface="Book Antiqua" pitchFamily="18" charset="0"/>
                          <a:ea typeface="Latha" pitchFamily="2"/>
                          <a:cs typeface="Latha" pitchFamily="2"/>
                        </a:rPr>
                        <a:t>, </a:t>
                      </a:r>
                      <a:r>
                        <a:rPr kumimoji="0" lang="pl-PL" sz="1400" b="1" i="1" u="none" strike="noStrike" cap="none" normalizeH="0" baseline="0" dirty="0" smtClean="0">
                          <a:ln>
                            <a:noFill/>
                          </a:ln>
                          <a:solidFill>
                            <a:srgbClr val="C00000"/>
                          </a:solidFill>
                          <a:effectLst/>
                          <a:latin typeface="Book Antiqua" pitchFamily="18" charset="0"/>
                          <a:ea typeface="Latha" pitchFamily="2"/>
                          <a:cs typeface="Latha" pitchFamily="2"/>
                        </a:rPr>
                        <a:t>wydziedziczam moją córkę</a:t>
                      </a:r>
                      <a:r>
                        <a:rPr kumimoji="0" lang="pl-PL" sz="1400" b="0" i="1" u="none" strike="noStrike" cap="none" normalizeH="0" baseline="0" dirty="0" smtClean="0">
                          <a:ln>
                            <a:noFill/>
                          </a:ln>
                          <a:solidFill>
                            <a:schemeClr val="tx1"/>
                          </a:solidFill>
                          <a:effectLst/>
                          <a:latin typeface="Book Antiqua" pitchFamily="18" charset="0"/>
                          <a:ea typeface="Latha" pitchFamily="2"/>
                          <a:cs typeface="Latha" pitchFamily="2"/>
                        </a:rPr>
                        <a:t> Olgę</a:t>
                      </a:r>
                      <a:r>
                        <a:rPr kumimoji="0" lang="pl-PL" sz="1400" b="0" i="1" u="none" strike="noStrike" cap="none" normalizeH="0" dirty="0" smtClean="0">
                          <a:ln>
                            <a:noFill/>
                          </a:ln>
                          <a:solidFill>
                            <a:schemeClr val="tx1"/>
                          </a:solidFill>
                          <a:effectLst/>
                          <a:latin typeface="Book Antiqua" pitchFamily="18" charset="0"/>
                          <a:ea typeface="Latha" pitchFamily="2"/>
                          <a:cs typeface="Latha" pitchFamily="2"/>
                        </a:rPr>
                        <a:t> </a:t>
                      </a:r>
                      <a:r>
                        <a:rPr kumimoji="0" lang="pl-PL" sz="1400" b="0" i="1" u="none" strike="noStrike" cap="none" normalizeH="0" dirty="0" err="1" smtClean="0">
                          <a:ln>
                            <a:noFill/>
                          </a:ln>
                          <a:solidFill>
                            <a:schemeClr val="tx1"/>
                          </a:solidFill>
                          <a:effectLst/>
                          <a:latin typeface="Book Antiqua" pitchFamily="18" charset="0"/>
                          <a:ea typeface="Latha" pitchFamily="2"/>
                          <a:cs typeface="Latha" pitchFamily="2"/>
                        </a:rPr>
                        <a:t>Stament</a:t>
                      </a:r>
                      <a:r>
                        <a:rPr kumimoji="0" lang="pl-PL" sz="1400" b="0" i="1" u="none" strike="noStrike" cap="none" normalizeH="0" dirty="0" smtClean="0">
                          <a:ln>
                            <a:noFill/>
                          </a:ln>
                          <a:solidFill>
                            <a:schemeClr val="tx1"/>
                          </a:solidFill>
                          <a:effectLst/>
                          <a:latin typeface="Book Antiqua" pitchFamily="18" charset="0"/>
                          <a:ea typeface="Latha" pitchFamily="2"/>
                          <a:cs typeface="Latha" pitchFamily="2"/>
                        </a:rPr>
                        <a:t>,</a:t>
                      </a:r>
                      <a:br>
                        <a:rPr kumimoji="0" lang="pl-PL" sz="1400" b="0" i="1" u="none" strike="noStrike" cap="none" normalizeH="0" dirty="0" smtClean="0">
                          <a:ln>
                            <a:noFill/>
                          </a:ln>
                          <a:solidFill>
                            <a:schemeClr val="tx1"/>
                          </a:solidFill>
                          <a:effectLst/>
                          <a:latin typeface="Book Antiqua" pitchFamily="18" charset="0"/>
                          <a:ea typeface="Latha" pitchFamily="2"/>
                          <a:cs typeface="Latha" pitchFamily="2"/>
                        </a:rPr>
                      </a:br>
                      <a:r>
                        <a:rPr kumimoji="0" lang="pl-PL" sz="1400" b="0" i="1" u="none" strike="noStrike" cap="none" normalizeH="0" dirty="0" smtClean="0">
                          <a:ln>
                            <a:noFill/>
                          </a:ln>
                          <a:solidFill>
                            <a:schemeClr val="tx1"/>
                          </a:solidFill>
                          <a:effectLst/>
                          <a:latin typeface="Book Antiqua" pitchFamily="18" charset="0"/>
                          <a:ea typeface="Latha" pitchFamily="2"/>
                          <a:cs typeface="Latha" pitchFamily="2"/>
                        </a:rPr>
                        <a:t>gdyż</a:t>
                      </a:r>
                      <a:r>
                        <a:rPr kumimoji="0" lang="pl-PL" sz="1400" b="0" i="1" u="none" strike="noStrike" cap="none" normalizeH="0" baseline="0" dirty="0" smtClean="0">
                          <a:ln>
                            <a:noFill/>
                          </a:ln>
                          <a:solidFill>
                            <a:schemeClr val="tx1"/>
                          </a:solidFill>
                          <a:effectLst/>
                          <a:latin typeface="Book Antiqua" pitchFamily="18" charset="0"/>
                          <a:ea typeface="Latha" pitchFamily="2"/>
                          <a:cs typeface="Latha" pitchFamily="2"/>
                        </a:rPr>
                        <a:t> w sposób uporczywy nie dopełnia wobec mnie obowiązków rodzinnych. Nie dzwoni </a:t>
                      </a:r>
                      <a:r>
                        <a:rPr kumimoji="0" lang="pl-PL" sz="1400" b="0" i="1" u="none" strike="noStrike" cap="none" normalizeH="0" dirty="0" smtClean="0">
                          <a:ln>
                            <a:noFill/>
                          </a:ln>
                          <a:solidFill>
                            <a:schemeClr val="tx1"/>
                          </a:solidFill>
                          <a:effectLst/>
                          <a:latin typeface="Book Antiqua" pitchFamily="18" charset="0"/>
                          <a:ea typeface="Latha" pitchFamily="2"/>
                          <a:cs typeface="Latha" pitchFamily="2"/>
                        </a:rPr>
                        <a:t>do mnie ani mnie nie odwiedza.</a:t>
                      </a:r>
                      <a:endParaRPr kumimoji="0" lang="pl-PL" sz="800" b="0" i="0" u="none" strike="noStrike" cap="none" normalizeH="0" baseline="0" dirty="0" smtClean="0">
                        <a:ln>
                          <a:noFill/>
                        </a:ln>
                        <a:solidFill>
                          <a:schemeClr val="tx1"/>
                        </a:solidFill>
                        <a:effectLst/>
                        <a:latin typeface="Book Antiqua" pitchFamily="18" charset="0"/>
                        <a:ea typeface="Latha" pitchFamily="2"/>
                        <a:cs typeface="Latha" pitchFamily="2"/>
                      </a:endParaRPr>
                    </a:p>
                    <a:p>
                      <a:pPr marL="0" marR="0" lvl="0" indent="0" algn="r" defTabSz="914400" rtl="0" eaLnBrk="1" fontAlgn="base" latinLnBrk="0" hangingPunct="1">
                        <a:lnSpc>
                          <a:spcPct val="100000"/>
                        </a:lnSpc>
                        <a:spcBef>
                          <a:spcPct val="0"/>
                        </a:spcBef>
                        <a:spcAft>
                          <a:spcPct val="0"/>
                        </a:spcAft>
                        <a:buClrTx/>
                        <a:buSzTx/>
                        <a:buFontTx/>
                        <a:buNone/>
                        <a:tabLst/>
                      </a:pPr>
                      <a:r>
                        <a:rPr kumimoji="0" lang="pl-PL" sz="1400" b="0" i="1" u="none" strike="noStrike" cap="none" normalizeH="0" baseline="0" dirty="0" smtClean="0">
                          <a:ln>
                            <a:noFill/>
                          </a:ln>
                          <a:solidFill>
                            <a:schemeClr val="tx1"/>
                          </a:solidFill>
                          <a:effectLst/>
                          <a:latin typeface="Book Antiqua" pitchFamily="18" charset="0"/>
                          <a:ea typeface="Latha" pitchFamily="2"/>
                          <a:cs typeface="Latha" pitchFamily="2"/>
                        </a:rPr>
                        <a:t>Teodor </a:t>
                      </a:r>
                      <a:r>
                        <a:rPr kumimoji="0" lang="pl-PL" sz="1400" b="0" i="1" u="none" strike="noStrike" cap="none" normalizeH="0" baseline="0" dirty="0" err="1" smtClean="0">
                          <a:ln>
                            <a:noFill/>
                          </a:ln>
                          <a:solidFill>
                            <a:schemeClr val="tx1"/>
                          </a:solidFill>
                          <a:effectLst/>
                          <a:latin typeface="Book Antiqua" pitchFamily="18" charset="0"/>
                          <a:ea typeface="Latha" pitchFamily="2"/>
                          <a:cs typeface="Latha" pitchFamily="2"/>
                        </a:rPr>
                        <a:t>Stament</a:t>
                      </a:r>
                      <a:endParaRPr kumimoji="0" lang="pl-PL" sz="1400" b="0" i="1" u="none" strike="noStrike" cap="none" normalizeH="0" baseline="0" dirty="0" smtClean="0">
                        <a:ln>
                          <a:noFill/>
                        </a:ln>
                        <a:solidFill>
                          <a:schemeClr val="tx1"/>
                        </a:solidFill>
                        <a:effectLst/>
                        <a:latin typeface="Book Antiqua" pitchFamily="18" charset="0"/>
                        <a:ea typeface="Latha" pitchFamily="2"/>
                        <a:cs typeface="Latha" pitchFamily="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graphicFrame>
        <p:nvGraphicFramePr>
          <p:cNvPr id="6" name="Symbol zastępczy zawartości 5"/>
          <p:cNvGraphicFramePr>
            <a:graphicFrameLocks noGrp="1"/>
          </p:cNvGraphicFramePr>
          <p:nvPr/>
        </p:nvGraphicFramePr>
        <p:xfrm>
          <a:off x="4859338" y="2924175"/>
          <a:ext cx="4104456" cy="2808312"/>
        </p:xfrm>
        <a:graphic>
          <a:graphicData uri="http://schemas.openxmlformats.org/drawingml/2006/table">
            <a:tbl>
              <a:tblPr/>
              <a:tblGrid>
                <a:gridCol w="4104456"/>
              </a:tblGrid>
              <a:tr h="2808312">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pl-PL" sz="1400" b="0" i="1" u="none" strike="noStrike" cap="none" normalizeH="0" baseline="0" dirty="0" smtClean="0">
                          <a:ln>
                            <a:noFill/>
                          </a:ln>
                          <a:solidFill>
                            <a:schemeClr val="tx1"/>
                          </a:solidFill>
                          <a:effectLst/>
                          <a:latin typeface="Book Antiqua" pitchFamily="18" charset="0"/>
                          <a:ea typeface="Latha" pitchFamily="2"/>
                          <a:cs typeface="Latha" pitchFamily="2"/>
                        </a:rPr>
                        <a:t>Sulejówek, 19 listopada 2012 r.</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800" b="0" i="1" u="none" strike="noStrike" cap="none" normalizeH="0" baseline="0" dirty="0" smtClean="0">
                        <a:ln>
                          <a:noFill/>
                        </a:ln>
                        <a:solidFill>
                          <a:schemeClr val="tx1"/>
                        </a:solidFill>
                        <a:effectLst/>
                        <a:latin typeface="Book Antiqua" pitchFamily="18" charset="0"/>
                        <a:ea typeface="Latha" pitchFamily="2"/>
                        <a:cs typeface="Latha" pitchFamily="2"/>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800" b="0" i="1" u="none" strike="noStrike" cap="none" normalizeH="0" baseline="0" dirty="0" smtClean="0">
                        <a:ln>
                          <a:noFill/>
                        </a:ln>
                        <a:solidFill>
                          <a:schemeClr val="tx1"/>
                        </a:solidFill>
                        <a:effectLst/>
                        <a:latin typeface="Book Antiqua" pitchFamily="18" charset="0"/>
                        <a:ea typeface="Latha" pitchFamily="2"/>
                        <a:cs typeface="Latha" pitchFamily="2"/>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pl-PL" sz="1400" b="0" i="1" u="none" strike="noStrike" cap="none" normalizeH="0" baseline="0" dirty="0" smtClean="0">
                          <a:ln>
                            <a:noFill/>
                          </a:ln>
                          <a:solidFill>
                            <a:schemeClr val="tx1"/>
                          </a:solidFill>
                          <a:effectLst/>
                          <a:latin typeface="Book Antiqua" pitchFamily="18" charset="0"/>
                          <a:ea typeface="Latha" pitchFamily="2"/>
                          <a:cs typeface="Latha" pitchFamily="2"/>
                        </a:rPr>
                        <a:t>Testament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800" b="0" i="1" u="none" strike="noStrike" cap="none" normalizeH="0" baseline="0" dirty="0" smtClean="0">
                        <a:ln>
                          <a:noFill/>
                        </a:ln>
                        <a:solidFill>
                          <a:schemeClr val="tx1"/>
                        </a:solidFill>
                        <a:effectLst/>
                        <a:latin typeface="Book Antiqua" pitchFamily="18" charset="0"/>
                        <a:ea typeface="Latha" pitchFamily="2"/>
                        <a:cs typeface="Latha" pitchFamily="2"/>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800" b="0" i="1" u="none" strike="noStrike" cap="none" normalizeH="0" baseline="0" dirty="0" smtClean="0">
                        <a:ln>
                          <a:noFill/>
                        </a:ln>
                        <a:solidFill>
                          <a:schemeClr val="tx1"/>
                        </a:solidFill>
                        <a:effectLst/>
                        <a:latin typeface="Book Antiqua" pitchFamily="18" charset="0"/>
                        <a:ea typeface="Latha" pitchFamily="2"/>
                        <a:cs typeface="Latha" pitchFamily="2"/>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800" b="0" i="1" u="none" strike="noStrike" cap="none" normalizeH="0" baseline="0" dirty="0" smtClean="0">
                        <a:ln>
                          <a:noFill/>
                        </a:ln>
                        <a:solidFill>
                          <a:schemeClr val="tx1"/>
                        </a:solidFill>
                        <a:effectLst/>
                        <a:latin typeface="Book Antiqua" pitchFamily="18" charset="0"/>
                        <a:ea typeface="Latha" pitchFamily="2"/>
                        <a:cs typeface="Latha" pitchFamily="2"/>
                      </a:endParaRPr>
                    </a:p>
                    <a:p>
                      <a:pPr marL="0" marR="0" lvl="0" indent="0" algn="just" defTabSz="914400" rtl="0" eaLnBrk="1" fontAlgn="base" latinLnBrk="0" hangingPunct="1">
                        <a:lnSpc>
                          <a:spcPct val="150000"/>
                        </a:lnSpc>
                        <a:spcBef>
                          <a:spcPct val="0"/>
                        </a:spcBef>
                        <a:spcAft>
                          <a:spcPct val="0"/>
                        </a:spcAft>
                        <a:buClrTx/>
                        <a:buSzTx/>
                        <a:buFontTx/>
                        <a:buNone/>
                        <a:tabLst/>
                      </a:pPr>
                      <a:r>
                        <a:rPr kumimoji="0" lang="pl-PL" sz="1400" b="0" i="1" u="none" strike="noStrike" cap="none" normalizeH="0" baseline="0" dirty="0" smtClean="0">
                          <a:ln>
                            <a:noFill/>
                          </a:ln>
                          <a:solidFill>
                            <a:schemeClr val="tx1"/>
                          </a:solidFill>
                          <a:effectLst/>
                          <a:latin typeface="Book Antiqua" pitchFamily="18" charset="0"/>
                          <a:ea typeface="Latha" pitchFamily="2"/>
                          <a:cs typeface="Latha" pitchFamily="2"/>
                        </a:rPr>
                        <a:t>       Ja, niżej podpisany Teodor </a:t>
                      </a:r>
                      <a:r>
                        <a:rPr kumimoji="0" lang="pl-PL" sz="1400" b="0" i="1" u="none" strike="noStrike" cap="none" normalizeH="0" baseline="0" dirty="0" err="1" smtClean="0">
                          <a:ln>
                            <a:noFill/>
                          </a:ln>
                          <a:solidFill>
                            <a:schemeClr val="tx1"/>
                          </a:solidFill>
                          <a:effectLst/>
                          <a:latin typeface="Book Antiqua" pitchFamily="18" charset="0"/>
                          <a:ea typeface="Latha" pitchFamily="2"/>
                          <a:cs typeface="Latha" pitchFamily="2"/>
                        </a:rPr>
                        <a:t>Stament</a:t>
                      </a:r>
                      <a:r>
                        <a:rPr kumimoji="0" lang="pl-PL" sz="1400" b="0" i="1" u="none" strike="noStrike" cap="none" normalizeH="0" baseline="0" dirty="0" smtClean="0">
                          <a:ln>
                            <a:noFill/>
                          </a:ln>
                          <a:solidFill>
                            <a:schemeClr val="tx1"/>
                          </a:solidFill>
                          <a:effectLst/>
                          <a:latin typeface="Book Antiqua" pitchFamily="18" charset="0"/>
                          <a:ea typeface="Latha" pitchFamily="2"/>
                          <a:cs typeface="Latha" pitchFamily="2"/>
                        </a:rPr>
                        <a:t>, do całości spadku powołuję moją żonę, Iwonę </a:t>
                      </a:r>
                      <a:r>
                        <a:rPr kumimoji="0" lang="pl-PL" sz="1400" b="0" i="1" u="none" strike="noStrike" cap="none" normalizeH="0" baseline="0" dirty="0" err="1" smtClean="0">
                          <a:ln>
                            <a:noFill/>
                          </a:ln>
                          <a:solidFill>
                            <a:schemeClr val="tx1"/>
                          </a:solidFill>
                          <a:effectLst/>
                          <a:latin typeface="Book Antiqua" pitchFamily="18" charset="0"/>
                          <a:ea typeface="Latha" pitchFamily="2"/>
                          <a:cs typeface="Latha" pitchFamily="2"/>
                        </a:rPr>
                        <a:t>Stament</a:t>
                      </a:r>
                      <a:r>
                        <a:rPr kumimoji="0" lang="pl-PL" sz="1400" b="0" i="1" u="none" strike="noStrike" cap="none" normalizeH="0" baseline="0" dirty="0" smtClean="0">
                          <a:ln>
                            <a:noFill/>
                          </a:ln>
                          <a:solidFill>
                            <a:schemeClr val="tx1"/>
                          </a:solidFill>
                          <a:effectLst/>
                          <a:latin typeface="Book Antiqua" pitchFamily="18" charset="0"/>
                          <a:ea typeface="Latha" pitchFamily="2"/>
                          <a:cs typeface="Latha" pitchFamily="2"/>
                        </a:rPr>
                        <a:t>.</a:t>
                      </a:r>
                      <a:endParaRPr kumimoji="0" lang="pl-PL" sz="1400" b="0" i="0" u="none" strike="noStrike" cap="none" normalizeH="0" baseline="0" dirty="0" smtClean="0">
                        <a:ln>
                          <a:noFill/>
                        </a:ln>
                        <a:solidFill>
                          <a:schemeClr val="tx1"/>
                        </a:solidFill>
                        <a:effectLst/>
                        <a:latin typeface="Book Antiqua" pitchFamily="18" charset="0"/>
                        <a:ea typeface="Latha" pitchFamily="2"/>
                        <a:cs typeface="Latha" pitchFamily="2"/>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800" b="0" i="0" u="none" strike="noStrike" cap="none" normalizeH="0" baseline="0" dirty="0" smtClean="0">
                        <a:ln>
                          <a:noFill/>
                        </a:ln>
                        <a:solidFill>
                          <a:schemeClr val="tx1"/>
                        </a:solidFill>
                        <a:effectLst/>
                        <a:latin typeface="Book Antiqua" pitchFamily="18" charset="0"/>
                        <a:ea typeface="Latha" pitchFamily="2"/>
                        <a:cs typeface="Latha" pitchFamily="2"/>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800" b="0" i="0" u="none" strike="noStrike" cap="none" normalizeH="0" baseline="0" dirty="0" smtClean="0">
                        <a:ln>
                          <a:noFill/>
                        </a:ln>
                        <a:solidFill>
                          <a:schemeClr val="tx1"/>
                        </a:solidFill>
                        <a:effectLst/>
                        <a:latin typeface="Book Antiqua" pitchFamily="18" charset="0"/>
                        <a:ea typeface="Latha" pitchFamily="2"/>
                        <a:cs typeface="Latha" pitchFamily="2"/>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800" b="0" i="0" u="none" strike="noStrike" cap="none" normalizeH="0" baseline="0" dirty="0" smtClean="0">
                        <a:ln>
                          <a:noFill/>
                        </a:ln>
                        <a:solidFill>
                          <a:schemeClr val="tx1"/>
                        </a:solidFill>
                        <a:effectLst/>
                        <a:latin typeface="Book Antiqua" pitchFamily="18" charset="0"/>
                        <a:ea typeface="Latha" pitchFamily="2"/>
                        <a:cs typeface="Latha" pitchFamily="2"/>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800" b="0" i="0" u="none" strike="noStrike" cap="none" normalizeH="0" baseline="0" dirty="0" smtClean="0">
                        <a:ln>
                          <a:noFill/>
                        </a:ln>
                        <a:solidFill>
                          <a:schemeClr val="tx1"/>
                        </a:solidFill>
                        <a:effectLst/>
                        <a:latin typeface="Book Antiqua" pitchFamily="18" charset="0"/>
                        <a:ea typeface="Latha" pitchFamily="2"/>
                        <a:cs typeface="Latha" pitchFamily="2"/>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800" b="0" i="0" u="none" strike="noStrike" cap="none" normalizeH="0" baseline="0" dirty="0" smtClean="0">
                        <a:ln>
                          <a:noFill/>
                        </a:ln>
                        <a:solidFill>
                          <a:schemeClr val="tx1"/>
                        </a:solidFill>
                        <a:effectLst/>
                        <a:latin typeface="Book Antiqua" pitchFamily="18" charset="0"/>
                        <a:ea typeface="Latha" pitchFamily="2"/>
                        <a:cs typeface="Latha" pitchFamily="2"/>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800" b="0" i="0" u="none" strike="noStrike" cap="none" normalizeH="0" baseline="0" dirty="0" smtClean="0">
                        <a:ln>
                          <a:noFill/>
                        </a:ln>
                        <a:solidFill>
                          <a:schemeClr val="tx1"/>
                        </a:solidFill>
                        <a:effectLst/>
                        <a:latin typeface="Book Antiqua" pitchFamily="18" charset="0"/>
                        <a:ea typeface="Latha" pitchFamily="2"/>
                        <a:cs typeface="Latha" pitchFamily="2"/>
                      </a:endParaRPr>
                    </a:p>
                    <a:p>
                      <a:pPr marL="0" marR="0" lvl="0" indent="0" algn="r" defTabSz="914400" rtl="0" eaLnBrk="1" fontAlgn="base" latinLnBrk="0" hangingPunct="1">
                        <a:lnSpc>
                          <a:spcPct val="100000"/>
                        </a:lnSpc>
                        <a:spcBef>
                          <a:spcPct val="0"/>
                        </a:spcBef>
                        <a:spcAft>
                          <a:spcPct val="0"/>
                        </a:spcAft>
                        <a:buClrTx/>
                        <a:buSzTx/>
                        <a:buFontTx/>
                        <a:buNone/>
                        <a:tabLst/>
                      </a:pPr>
                      <a:r>
                        <a:rPr kumimoji="0" lang="pl-PL" sz="1400" b="0" i="1" u="none" strike="noStrike" cap="none" normalizeH="0" baseline="0" dirty="0" smtClean="0">
                          <a:ln>
                            <a:noFill/>
                          </a:ln>
                          <a:solidFill>
                            <a:schemeClr val="tx1"/>
                          </a:solidFill>
                          <a:effectLst/>
                          <a:latin typeface="Book Antiqua" pitchFamily="18" charset="0"/>
                          <a:ea typeface="Latha" pitchFamily="2"/>
                          <a:cs typeface="Latha" pitchFamily="2"/>
                        </a:rPr>
                        <a:t>Teodor </a:t>
                      </a:r>
                      <a:r>
                        <a:rPr kumimoji="0" lang="pl-PL" sz="1400" b="0" i="1" u="none" strike="noStrike" cap="none" normalizeH="0" baseline="0" dirty="0" err="1" smtClean="0">
                          <a:ln>
                            <a:noFill/>
                          </a:ln>
                          <a:solidFill>
                            <a:schemeClr val="tx1"/>
                          </a:solidFill>
                          <a:effectLst/>
                          <a:latin typeface="Book Antiqua" pitchFamily="18" charset="0"/>
                          <a:ea typeface="Latha" pitchFamily="2"/>
                          <a:cs typeface="Latha" pitchFamily="2"/>
                        </a:rPr>
                        <a:t>Stament</a:t>
                      </a:r>
                      <a:endParaRPr kumimoji="0" lang="pl-PL" sz="1400" b="0" i="1" u="none" strike="noStrike" cap="none" normalizeH="0" baseline="0" dirty="0" smtClean="0">
                        <a:ln>
                          <a:noFill/>
                        </a:ln>
                        <a:solidFill>
                          <a:schemeClr val="tx1"/>
                        </a:solidFill>
                        <a:effectLst/>
                        <a:latin typeface="Book Antiqua" pitchFamily="18" charset="0"/>
                        <a:ea typeface="Latha" pitchFamily="2"/>
                        <a:cs typeface="Latha" pitchFamily="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
        <p:nvSpPr>
          <p:cNvPr id="11" name="Nie równa się 10"/>
          <p:cNvSpPr/>
          <p:nvPr/>
        </p:nvSpPr>
        <p:spPr>
          <a:xfrm>
            <a:off x="4211638" y="3933825"/>
            <a:ext cx="865187" cy="503238"/>
          </a:xfrm>
          <a:prstGeom prst="mathNotEqual">
            <a:avLst/>
          </a:prstGeom>
          <a:solidFill>
            <a:srgbClr val="C000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l-PL"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accent1">
              <a:lumMod val="20000"/>
              <a:lumOff val="80000"/>
            </a:schemeClr>
          </a:solidFill>
        </p:spPr>
        <p:txBody>
          <a:bodyPr/>
          <a:lstStyle/>
          <a:p>
            <a:pPr eaLnBrk="1" hangingPunct="1">
              <a:defRPr/>
            </a:pPr>
            <a:r>
              <a:rPr lang="pl-PL" sz="3000" b="1" dirty="0" smtClean="0">
                <a:solidFill>
                  <a:schemeClr val="tx2"/>
                </a:solidFill>
              </a:rPr>
              <a:t>SKUTKI PRAWNE WYDZIEDZICZENIA</a:t>
            </a:r>
            <a:endParaRPr lang="pl-PL" sz="3000" b="1" dirty="0">
              <a:solidFill>
                <a:schemeClr val="tx2"/>
              </a:solidFill>
            </a:endParaRPr>
          </a:p>
        </p:txBody>
      </p:sp>
      <p:sp>
        <p:nvSpPr>
          <p:cNvPr id="3" name="Symbol zastępczy zawartości 2"/>
          <p:cNvSpPr>
            <a:spLocks noGrp="1"/>
          </p:cNvSpPr>
          <p:nvPr>
            <p:ph idx="1"/>
          </p:nvPr>
        </p:nvSpPr>
        <p:spPr>
          <a:xfrm>
            <a:off x="250825" y="1484313"/>
            <a:ext cx="8785225" cy="5141912"/>
          </a:xfrm>
        </p:spPr>
        <p:txBody>
          <a:bodyPr/>
          <a:lstStyle/>
          <a:p>
            <a:pPr algn="ctr" eaLnBrk="1" hangingPunct="1">
              <a:buFont typeface="Arial" charset="0"/>
              <a:buNone/>
            </a:pPr>
            <a:r>
              <a:rPr lang="pl-PL" dirty="0" smtClean="0"/>
              <a:t>	</a:t>
            </a:r>
            <a:r>
              <a:rPr lang="pl-PL" sz="2000" b="1" dirty="0" smtClean="0">
                <a:solidFill>
                  <a:srgbClr val="C00000"/>
                </a:solidFill>
              </a:rPr>
              <a:t>Wydziedziczenie osoby uprawnionej do zachowku wywołuje skutki tylko odnośnie tej osoby.</a:t>
            </a:r>
          </a:p>
          <a:p>
            <a:pPr algn="just" eaLnBrk="1" hangingPunct="1">
              <a:buFont typeface="Arial" charset="0"/>
              <a:buNone/>
            </a:pPr>
            <a:endParaRPr lang="pl-PL" sz="2000" dirty="0" smtClean="0"/>
          </a:p>
          <a:p>
            <a:pPr algn="ctr" eaLnBrk="1" hangingPunct="1">
              <a:buFont typeface="Arial" charset="0"/>
              <a:buNone/>
            </a:pPr>
            <a:r>
              <a:rPr lang="pl-PL" sz="2000" dirty="0" smtClean="0">
                <a:solidFill>
                  <a:srgbClr val="C00000"/>
                </a:solidFill>
              </a:rPr>
              <a:t>art. 1011 Kodeksu cywilnego</a:t>
            </a:r>
          </a:p>
          <a:p>
            <a:pPr algn="just" eaLnBrk="1" hangingPunct="1">
              <a:buFont typeface="Arial" charset="0"/>
              <a:buNone/>
            </a:pPr>
            <a:r>
              <a:rPr lang="pl-PL" sz="2000" dirty="0" smtClean="0">
                <a:solidFill>
                  <a:srgbClr val="C00000"/>
                </a:solidFill>
              </a:rPr>
              <a:t>	Zstępni wydziedziczonego zstępnego są </a:t>
            </a:r>
            <a:r>
              <a:rPr lang="pl-PL" sz="2000" u="sng" dirty="0" smtClean="0">
                <a:solidFill>
                  <a:srgbClr val="C00000"/>
                </a:solidFill>
              </a:rPr>
              <a:t>uprawnieni do zachowku</a:t>
            </a:r>
            <a:r>
              <a:rPr lang="pl-PL" sz="2000" dirty="0" smtClean="0">
                <a:solidFill>
                  <a:srgbClr val="C00000"/>
                </a:solidFill>
              </a:rPr>
              <a:t>,</a:t>
            </a:r>
            <a:br>
              <a:rPr lang="pl-PL" sz="2000" dirty="0" smtClean="0">
                <a:solidFill>
                  <a:srgbClr val="C00000"/>
                </a:solidFill>
              </a:rPr>
            </a:br>
            <a:r>
              <a:rPr lang="pl-PL" sz="2000" dirty="0" smtClean="0">
                <a:solidFill>
                  <a:srgbClr val="C00000"/>
                </a:solidFill>
              </a:rPr>
              <a:t>chociażby przeżył on spadkodawcę.</a:t>
            </a:r>
          </a:p>
          <a:p>
            <a:pPr algn="just" eaLnBrk="1" hangingPunct="1"/>
            <a:endParaRPr lang="pl-PL" sz="2000" dirty="0" smtClean="0"/>
          </a:p>
          <a:p>
            <a:pPr algn="just" eaLnBrk="1" hangingPunct="1">
              <a:buFont typeface="Arial" charset="0"/>
              <a:buNone/>
            </a:pPr>
            <a:endParaRPr lang="pl-PL" sz="2000" dirty="0" smtClean="0"/>
          </a:p>
          <a:p>
            <a:pPr algn="just" eaLnBrk="1" hangingPunct="1">
              <a:buFont typeface="Arial" charset="0"/>
              <a:buNone/>
            </a:pPr>
            <a:endParaRPr lang="pl-PL" sz="2000" dirty="0" smtClean="0"/>
          </a:p>
          <a:p>
            <a:pPr algn="just" eaLnBrk="1" hangingPunct="1">
              <a:buFont typeface="Arial" charset="0"/>
              <a:buNone/>
            </a:pPr>
            <a:endParaRPr lang="pl-PL" sz="2000" dirty="0" smtClean="0"/>
          </a:p>
          <a:p>
            <a:pPr algn="just" eaLnBrk="1" hangingPunct="1">
              <a:buFont typeface="Arial" charset="0"/>
              <a:buNone/>
            </a:pPr>
            <a:endParaRPr lang="pl-PL" sz="2000" dirty="0" smtClean="0"/>
          </a:p>
          <a:p>
            <a:pPr algn="just" eaLnBrk="1" hangingPunct="1">
              <a:buFont typeface="Arial" charset="0"/>
              <a:buNone/>
            </a:pPr>
            <a:r>
              <a:rPr lang="pl-PL" sz="2000" dirty="0" smtClean="0"/>
              <a:t>	</a:t>
            </a:r>
            <a:r>
              <a:rPr lang="pl-PL" sz="2000" b="1" dirty="0" smtClean="0">
                <a:solidFill>
                  <a:schemeClr val="tx2"/>
                </a:solidFill>
              </a:rPr>
              <a:t>Przyczyny wydziedziczenia z art. 1008 Kodeksu cywilnego mają charakter osobisty i dotyczą konkretnej osoby.</a:t>
            </a:r>
          </a:p>
        </p:txBody>
      </p:sp>
      <p:sp>
        <p:nvSpPr>
          <p:cNvPr id="4" name="pole tekstowe 3"/>
          <p:cNvSpPr txBox="1">
            <a:spLocks noChangeArrowheads="1"/>
          </p:cNvSpPr>
          <p:nvPr/>
        </p:nvSpPr>
        <p:spPr bwMode="auto">
          <a:xfrm>
            <a:off x="290296" y="4076700"/>
            <a:ext cx="8547533" cy="1231106"/>
          </a:xfrm>
          <a:prstGeom prst="rect">
            <a:avLst/>
          </a:prstGeom>
          <a:noFill/>
          <a:ln w="9525">
            <a:solidFill>
              <a:schemeClr val="tx2"/>
            </a:solidFill>
            <a:miter lim="800000"/>
            <a:headEnd/>
            <a:tailEnd/>
          </a:ln>
        </p:spPr>
        <p:txBody>
          <a:bodyPr wrap="none">
            <a:spAutoFit/>
          </a:bodyPr>
          <a:lstStyle/>
          <a:p>
            <a:pPr algn="just"/>
            <a:r>
              <a:rPr lang="pl-PL" sz="1600" dirty="0">
                <a:solidFill>
                  <a:schemeClr val="tx2"/>
                </a:solidFill>
              </a:rPr>
              <a:t>Teodor </a:t>
            </a:r>
            <a:r>
              <a:rPr lang="pl-PL" sz="1600" dirty="0" err="1">
                <a:solidFill>
                  <a:schemeClr val="tx2"/>
                </a:solidFill>
              </a:rPr>
              <a:t>Stament</a:t>
            </a:r>
            <a:r>
              <a:rPr lang="pl-PL" sz="1600" dirty="0">
                <a:solidFill>
                  <a:schemeClr val="tx2"/>
                </a:solidFill>
              </a:rPr>
              <a:t> wydziedziczył swoją córkę Olgę </a:t>
            </a:r>
            <a:r>
              <a:rPr lang="pl-PL" sz="1600" dirty="0" err="1">
                <a:solidFill>
                  <a:schemeClr val="tx2"/>
                </a:solidFill>
              </a:rPr>
              <a:t>Stament</a:t>
            </a:r>
            <a:r>
              <a:rPr lang="pl-PL" sz="1600" dirty="0">
                <a:solidFill>
                  <a:schemeClr val="tx2"/>
                </a:solidFill>
              </a:rPr>
              <a:t>. Jeżeli Olga </a:t>
            </a:r>
            <a:r>
              <a:rPr lang="pl-PL" sz="1600" dirty="0" err="1">
                <a:solidFill>
                  <a:schemeClr val="tx2"/>
                </a:solidFill>
              </a:rPr>
              <a:t>Stament</a:t>
            </a:r>
            <a:r>
              <a:rPr lang="pl-PL" sz="1600" dirty="0">
                <a:solidFill>
                  <a:schemeClr val="tx2"/>
                </a:solidFill>
              </a:rPr>
              <a:t> ma dzieci,</a:t>
            </a:r>
            <a:br>
              <a:rPr lang="pl-PL" sz="1600" dirty="0">
                <a:solidFill>
                  <a:schemeClr val="tx2"/>
                </a:solidFill>
              </a:rPr>
            </a:br>
            <a:r>
              <a:rPr lang="pl-PL" sz="1600" dirty="0">
                <a:solidFill>
                  <a:schemeClr val="tx2"/>
                </a:solidFill>
              </a:rPr>
              <a:t>to dziedziczą one jej udział po zmarłym Teodorze </a:t>
            </a:r>
            <a:r>
              <a:rPr lang="pl-PL" sz="1600" dirty="0" err="1">
                <a:solidFill>
                  <a:schemeClr val="tx2"/>
                </a:solidFill>
              </a:rPr>
              <a:t>Stament</a:t>
            </a:r>
            <a:r>
              <a:rPr lang="pl-PL" sz="1600" dirty="0">
                <a:solidFill>
                  <a:schemeClr val="tx2"/>
                </a:solidFill>
              </a:rPr>
              <a:t>.</a:t>
            </a:r>
          </a:p>
          <a:p>
            <a:pPr algn="just"/>
            <a:endParaRPr lang="pl-PL" sz="1000" dirty="0">
              <a:solidFill>
                <a:schemeClr val="tx2"/>
              </a:solidFill>
            </a:endParaRPr>
          </a:p>
          <a:p>
            <a:pPr algn="just"/>
            <a:r>
              <a:rPr lang="pl-PL" sz="1600" dirty="0">
                <a:solidFill>
                  <a:schemeClr val="tx2"/>
                </a:solidFill>
              </a:rPr>
              <a:t>Jeżeli i Olga, i jej dzieci w sposób uporczywy zaniedbują stosunki </a:t>
            </a:r>
            <a:r>
              <a:rPr lang="pl-PL" sz="1600" dirty="0" smtClean="0">
                <a:solidFill>
                  <a:schemeClr val="tx2"/>
                </a:solidFill>
              </a:rPr>
              <a:t>rodzinne, to spadkodawca</a:t>
            </a:r>
          </a:p>
          <a:p>
            <a:pPr algn="just"/>
            <a:r>
              <a:rPr lang="pl-PL" sz="1600" dirty="0" smtClean="0">
                <a:solidFill>
                  <a:schemeClr val="tx2"/>
                </a:solidFill>
              </a:rPr>
              <a:t>musi </a:t>
            </a:r>
            <a:r>
              <a:rPr lang="pl-PL" sz="1600" dirty="0">
                <a:solidFill>
                  <a:schemeClr val="tx2"/>
                </a:solidFill>
              </a:rPr>
              <a:t>wydziedziczyć </a:t>
            </a:r>
            <a:r>
              <a:rPr lang="pl-PL" sz="1600" dirty="0" smtClean="0">
                <a:solidFill>
                  <a:schemeClr val="tx2"/>
                </a:solidFill>
              </a:rPr>
              <a:t>zarówno córkę, jak </a:t>
            </a:r>
            <a:r>
              <a:rPr lang="pl-PL" sz="1600" dirty="0">
                <a:solidFill>
                  <a:schemeClr val="tx2"/>
                </a:solidFill>
              </a:rPr>
              <a:t>i wnuki.</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accent1">
              <a:lumMod val="20000"/>
              <a:lumOff val="80000"/>
            </a:schemeClr>
          </a:solidFill>
        </p:spPr>
        <p:txBody>
          <a:bodyPr rtlCol="0">
            <a:normAutofit/>
          </a:bodyPr>
          <a:lstStyle/>
          <a:p>
            <a:pPr eaLnBrk="1" fontAlgn="auto" hangingPunct="1">
              <a:spcAft>
                <a:spcPts val="0"/>
              </a:spcAft>
              <a:defRPr/>
            </a:pPr>
            <a:r>
              <a:rPr lang="pl-PL" sz="3000" b="1" dirty="0" smtClean="0">
                <a:solidFill>
                  <a:srgbClr val="C00000"/>
                </a:solidFill>
              </a:rPr>
              <a:t>Testament </a:t>
            </a:r>
            <a:r>
              <a:rPr lang="pl-PL" sz="3000" b="1" i="1" dirty="0" smtClean="0">
                <a:solidFill>
                  <a:srgbClr val="C00000"/>
                </a:solidFill>
              </a:rPr>
              <a:t>notarialny</a:t>
            </a:r>
            <a:r>
              <a:rPr lang="pl-PL" sz="3000" b="1" dirty="0" smtClean="0">
                <a:solidFill>
                  <a:srgbClr val="C00000"/>
                </a:solidFill>
              </a:rPr>
              <a:t> – testament </a:t>
            </a:r>
            <a:r>
              <a:rPr lang="pl-PL" sz="3000" b="1" i="1" dirty="0" smtClean="0">
                <a:solidFill>
                  <a:srgbClr val="C00000"/>
                </a:solidFill>
              </a:rPr>
              <a:t>ustny-urzędowy</a:t>
            </a:r>
            <a:endParaRPr lang="pl-PL" sz="3000" b="1" i="1" dirty="0">
              <a:solidFill>
                <a:srgbClr val="C00000"/>
              </a:solidFill>
            </a:endParaRPr>
          </a:p>
        </p:txBody>
      </p:sp>
      <p:sp>
        <p:nvSpPr>
          <p:cNvPr id="4" name="Symbol zastępczy zawartości 3"/>
          <p:cNvSpPr>
            <a:spLocks noGrp="1"/>
          </p:cNvSpPr>
          <p:nvPr>
            <p:ph sz="half" idx="1"/>
          </p:nvPr>
        </p:nvSpPr>
        <p:spPr>
          <a:xfrm>
            <a:off x="179388" y="1600200"/>
            <a:ext cx="4316412" cy="5068888"/>
          </a:xfrm>
        </p:spPr>
        <p:txBody>
          <a:bodyPr>
            <a:normAutofit lnSpcReduction="10000"/>
          </a:bodyPr>
          <a:lstStyle/>
          <a:p>
            <a:pPr algn="ctr" eaLnBrk="1" hangingPunct="1">
              <a:buFont typeface="Arial" charset="0"/>
              <a:buNone/>
            </a:pPr>
            <a:r>
              <a:rPr lang="pl-PL" sz="2000" b="1" smtClean="0">
                <a:solidFill>
                  <a:srgbClr val="C00000"/>
                </a:solidFill>
              </a:rPr>
              <a:t>TESTAMENT NOTARIALNY</a:t>
            </a:r>
          </a:p>
          <a:p>
            <a:pPr eaLnBrk="1" hangingPunct="1">
              <a:buFont typeface="Wingdings" pitchFamily="2" charset="2"/>
              <a:buChar char="Ø"/>
            </a:pPr>
            <a:r>
              <a:rPr lang="pl-PL" sz="2000" b="1" smtClean="0">
                <a:solidFill>
                  <a:schemeClr val="tx2"/>
                </a:solidFill>
              </a:rPr>
              <a:t>sporządzany przed notariuszem</a:t>
            </a:r>
          </a:p>
          <a:p>
            <a:pPr eaLnBrk="1" hangingPunct="1">
              <a:buFont typeface="Wingdings" pitchFamily="2" charset="2"/>
              <a:buChar char="Ø"/>
            </a:pPr>
            <a:r>
              <a:rPr lang="pl-PL" sz="2000" b="1" smtClean="0">
                <a:solidFill>
                  <a:schemeClr val="tx2"/>
                </a:solidFill>
              </a:rPr>
              <a:t>na wniosek testatora możliwość zarejestrowania testamentu</a:t>
            </a:r>
            <a:br>
              <a:rPr lang="pl-PL" sz="2000" b="1" smtClean="0">
                <a:solidFill>
                  <a:schemeClr val="tx2"/>
                </a:solidFill>
              </a:rPr>
            </a:br>
            <a:r>
              <a:rPr lang="pl-PL" sz="2000" b="1" smtClean="0">
                <a:solidFill>
                  <a:schemeClr val="tx2"/>
                </a:solidFill>
              </a:rPr>
              <a:t>w Notarialnym Rejestrze Testamentów</a:t>
            </a:r>
          </a:p>
          <a:p>
            <a:pPr eaLnBrk="1" hangingPunct="1">
              <a:buFont typeface="Wingdings" pitchFamily="2" charset="2"/>
              <a:buChar char="Ø"/>
            </a:pPr>
            <a:r>
              <a:rPr lang="pl-PL" sz="2000" b="1" smtClean="0">
                <a:solidFill>
                  <a:schemeClr val="tx2"/>
                </a:solidFill>
              </a:rPr>
              <a:t>koszt:</a:t>
            </a:r>
          </a:p>
          <a:p>
            <a:pPr lvl="1" eaLnBrk="1" hangingPunct="1">
              <a:buFont typeface="Wingdings" pitchFamily="2" charset="2"/>
              <a:buChar char="Ø"/>
            </a:pPr>
            <a:r>
              <a:rPr lang="pl-PL" sz="1600" b="1" smtClean="0">
                <a:solidFill>
                  <a:schemeClr val="tx2"/>
                </a:solidFill>
              </a:rPr>
              <a:t>50 zł</a:t>
            </a:r>
          </a:p>
          <a:p>
            <a:pPr lvl="1" eaLnBrk="1" hangingPunct="1">
              <a:buFont typeface="Wingdings" pitchFamily="2" charset="2"/>
              <a:buChar char="Ø"/>
            </a:pPr>
            <a:r>
              <a:rPr lang="pl-PL" sz="1600" b="1" smtClean="0">
                <a:solidFill>
                  <a:schemeClr val="tx2"/>
                </a:solidFill>
              </a:rPr>
              <a:t>150 zł </a:t>
            </a:r>
            <a:r>
              <a:rPr lang="pl-PL" sz="1600" smtClean="0">
                <a:solidFill>
                  <a:schemeClr val="tx2"/>
                </a:solidFill>
              </a:rPr>
              <a:t>(zapis, polecenie, wydziedziczenie)</a:t>
            </a:r>
          </a:p>
          <a:p>
            <a:pPr lvl="1" eaLnBrk="1" hangingPunct="1">
              <a:buFont typeface="Wingdings" pitchFamily="2" charset="2"/>
              <a:buChar char="Ø"/>
            </a:pPr>
            <a:r>
              <a:rPr lang="pl-PL" sz="1600" b="1" smtClean="0">
                <a:solidFill>
                  <a:schemeClr val="tx2"/>
                </a:solidFill>
              </a:rPr>
              <a:t>200 zł</a:t>
            </a:r>
            <a:r>
              <a:rPr lang="pl-PL" sz="1600" smtClean="0">
                <a:solidFill>
                  <a:schemeClr val="tx2"/>
                </a:solidFill>
              </a:rPr>
              <a:t> (zapis windykacyjny)</a:t>
            </a:r>
          </a:p>
          <a:p>
            <a:pPr lvl="1" eaLnBrk="1" hangingPunct="1">
              <a:buFont typeface="Arial" charset="0"/>
              <a:buNone/>
            </a:pPr>
            <a:r>
              <a:rPr lang="pl-PL" sz="1600" b="1" smtClean="0">
                <a:solidFill>
                  <a:schemeClr val="tx2"/>
                </a:solidFill>
              </a:rPr>
              <a:t>+ VAT + koszt wypisów</a:t>
            </a:r>
            <a:endParaRPr lang="pl-PL" sz="2000" b="1" smtClean="0">
              <a:solidFill>
                <a:schemeClr val="tx2"/>
              </a:solidFill>
            </a:endParaRPr>
          </a:p>
          <a:p>
            <a:pPr eaLnBrk="1" hangingPunct="1">
              <a:buFont typeface="Wingdings" pitchFamily="2" charset="2"/>
              <a:buChar char="Ø"/>
            </a:pPr>
            <a:r>
              <a:rPr lang="pl-PL" sz="2000" b="1" smtClean="0">
                <a:solidFill>
                  <a:schemeClr val="tx2"/>
                </a:solidFill>
              </a:rPr>
              <a:t>bezpieczne przechowanie testamentu do chwili śmierci</a:t>
            </a:r>
          </a:p>
          <a:p>
            <a:pPr eaLnBrk="1" hangingPunct="1">
              <a:buFont typeface="Wingdings" pitchFamily="2" charset="2"/>
              <a:buChar char="Ø"/>
            </a:pPr>
            <a:r>
              <a:rPr lang="pl-PL" sz="2000" b="1" smtClean="0">
                <a:solidFill>
                  <a:schemeClr val="tx2"/>
                </a:solidFill>
              </a:rPr>
              <a:t>dostępność dla osób nie mogących lub nie umiejących pisać</a:t>
            </a:r>
          </a:p>
        </p:txBody>
      </p:sp>
      <p:sp>
        <p:nvSpPr>
          <p:cNvPr id="5" name="Symbol zastępczy zawartości 4"/>
          <p:cNvSpPr>
            <a:spLocks noGrp="1"/>
          </p:cNvSpPr>
          <p:nvPr>
            <p:ph sz="half" idx="2"/>
          </p:nvPr>
        </p:nvSpPr>
        <p:spPr>
          <a:xfrm>
            <a:off x="4648200" y="1600200"/>
            <a:ext cx="4316413" cy="5068888"/>
          </a:xfrm>
        </p:spPr>
        <p:txBody>
          <a:bodyPr>
            <a:normAutofit lnSpcReduction="10000"/>
          </a:bodyPr>
          <a:lstStyle/>
          <a:p>
            <a:pPr algn="ctr" eaLnBrk="1" hangingPunct="1">
              <a:buFont typeface="Arial" charset="0"/>
              <a:buNone/>
            </a:pPr>
            <a:r>
              <a:rPr lang="pl-PL" sz="2000" b="1" dirty="0" smtClean="0">
                <a:solidFill>
                  <a:srgbClr val="C00000"/>
                </a:solidFill>
              </a:rPr>
              <a:t>TESTAMENT PRZED URZĘDNIKIEM</a:t>
            </a:r>
          </a:p>
          <a:p>
            <a:pPr eaLnBrk="1" hangingPunct="1">
              <a:buFont typeface="Wingdings" pitchFamily="2" charset="2"/>
              <a:buChar char="Ø"/>
            </a:pPr>
            <a:r>
              <a:rPr lang="pl-PL" sz="2000" b="1" dirty="0" smtClean="0">
                <a:solidFill>
                  <a:srgbClr val="00B050"/>
                </a:solidFill>
              </a:rPr>
              <a:t>ustnie wobec: wójta (burmistrza, prezydenta miasta), starosty, marszałka województwa, sekretarza powiatu/gminy, kierownika urzędu stanu cywilnego</a:t>
            </a:r>
          </a:p>
          <a:p>
            <a:pPr eaLnBrk="1" hangingPunct="1">
              <a:buFont typeface="Arial" charset="0"/>
              <a:buNone/>
            </a:pPr>
            <a:endParaRPr lang="pl-PL" sz="800" b="1" dirty="0" smtClean="0">
              <a:solidFill>
                <a:srgbClr val="00B050"/>
              </a:solidFill>
            </a:endParaRPr>
          </a:p>
          <a:p>
            <a:pPr eaLnBrk="1" hangingPunct="1">
              <a:buFont typeface="Wingdings" pitchFamily="2" charset="2"/>
              <a:buChar char="Ø"/>
            </a:pPr>
            <a:r>
              <a:rPr lang="pl-PL" sz="2000" b="1" dirty="0" smtClean="0">
                <a:solidFill>
                  <a:srgbClr val="00B050"/>
                </a:solidFill>
              </a:rPr>
              <a:t>w obecności dwóch świadków</a:t>
            </a:r>
          </a:p>
          <a:p>
            <a:pPr eaLnBrk="1" hangingPunct="1">
              <a:buFont typeface="Arial" charset="0"/>
              <a:buNone/>
            </a:pPr>
            <a:endParaRPr lang="pl-PL" sz="800" b="1" dirty="0" smtClean="0">
              <a:solidFill>
                <a:srgbClr val="00B050"/>
              </a:solidFill>
            </a:endParaRPr>
          </a:p>
          <a:p>
            <a:pPr eaLnBrk="1" hangingPunct="1">
              <a:buFont typeface="Wingdings" pitchFamily="2" charset="2"/>
              <a:buChar char="Ø"/>
            </a:pPr>
            <a:r>
              <a:rPr lang="pl-PL" sz="2000" b="1" dirty="0" smtClean="0">
                <a:solidFill>
                  <a:srgbClr val="00B050"/>
                </a:solidFill>
              </a:rPr>
              <a:t>podanie o sporządzenie protokołu zawierającego ostatnią wolę spadkodawcy + dowód zapłaty opłaty skarbowej</a:t>
            </a:r>
          </a:p>
          <a:p>
            <a:pPr eaLnBrk="1" hangingPunct="1">
              <a:buFont typeface="Arial" charset="0"/>
              <a:buNone/>
            </a:pPr>
            <a:endParaRPr lang="pl-PL" sz="800" b="1" dirty="0" smtClean="0">
              <a:solidFill>
                <a:srgbClr val="00B050"/>
              </a:solidFill>
            </a:endParaRPr>
          </a:p>
          <a:p>
            <a:pPr eaLnBrk="1" hangingPunct="1">
              <a:buFont typeface="Wingdings" pitchFamily="2" charset="2"/>
              <a:buChar char="Ø"/>
            </a:pPr>
            <a:r>
              <a:rPr lang="pl-PL" sz="2000" b="1" dirty="0" smtClean="0">
                <a:solidFill>
                  <a:srgbClr val="00B050"/>
                </a:solidFill>
              </a:rPr>
              <a:t>koszt: 22 zł </a:t>
            </a:r>
            <a:r>
              <a:rPr lang="pl-PL" sz="2000" dirty="0" smtClean="0">
                <a:solidFill>
                  <a:srgbClr val="00B050"/>
                </a:solidFill>
              </a:rPr>
              <a:t>(opłata skarbowa)</a:t>
            </a:r>
          </a:p>
          <a:p>
            <a:pPr eaLnBrk="1" hangingPunct="1">
              <a:buFont typeface="Wingdings" pitchFamily="2" charset="2"/>
              <a:buChar char="Ø"/>
            </a:pPr>
            <a:r>
              <a:rPr lang="pl-PL" sz="2000" b="1" dirty="0" smtClean="0">
                <a:solidFill>
                  <a:srgbClr val="00B050"/>
                </a:solidFill>
              </a:rPr>
              <a:t>niedostępne dla osoby głuchej</a:t>
            </a:r>
            <a:br>
              <a:rPr lang="pl-PL" sz="2000" b="1" dirty="0" smtClean="0">
                <a:solidFill>
                  <a:srgbClr val="00B050"/>
                </a:solidFill>
              </a:rPr>
            </a:br>
            <a:r>
              <a:rPr lang="pl-PL" sz="2000" b="1" dirty="0" smtClean="0">
                <a:solidFill>
                  <a:srgbClr val="00B050"/>
                </a:solidFill>
              </a:rPr>
              <a:t>lub niemej</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
                                            <p:txEl>
                                              <p:pRg st="6" end="6"/>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8229600" cy="6249987"/>
          </a:xfrm>
          <a:solidFill>
            <a:srgbClr val="FFFF66"/>
          </a:solidFill>
        </p:spPr>
        <p:txBody>
          <a:bodyPr rtlCol="0">
            <a:normAutofit/>
          </a:bodyPr>
          <a:lstStyle/>
          <a:p>
            <a:pPr algn="l" eaLnBrk="1" fontAlgn="auto" hangingPunct="1">
              <a:spcAft>
                <a:spcPts val="0"/>
              </a:spcAft>
              <a:defRPr/>
            </a:pPr>
            <a:r>
              <a:rPr lang="pl-PL" sz="3300" b="1" dirty="0" smtClean="0">
                <a:solidFill>
                  <a:schemeClr val="tx2"/>
                </a:solidFill>
              </a:rPr>
              <a:t/>
            </a:r>
            <a:br>
              <a:rPr lang="pl-PL" sz="3300" b="1" dirty="0" smtClean="0">
                <a:solidFill>
                  <a:schemeClr val="tx2"/>
                </a:solidFill>
              </a:rPr>
            </a:br>
            <a:endParaRPr lang="pl-PL" dirty="0">
              <a:solidFill>
                <a:schemeClr val="accent2">
                  <a:lumMod val="75000"/>
                </a:schemeClr>
              </a:solidFill>
            </a:endParaRPr>
          </a:p>
        </p:txBody>
      </p:sp>
      <p:sp>
        <p:nvSpPr>
          <p:cNvPr id="3" name="Symbol zastępczy zawartości 2"/>
          <p:cNvSpPr>
            <a:spLocks noGrp="1"/>
          </p:cNvSpPr>
          <p:nvPr>
            <p:ph idx="1"/>
          </p:nvPr>
        </p:nvSpPr>
        <p:spPr>
          <a:xfrm>
            <a:off x="107950" y="115888"/>
            <a:ext cx="8928100" cy="6626225"/>
          </a:xfrm>
          <a:solidFill>
            <a:schemeClr val="tx2">
              <a:lumMod val="40000"/>
              <a:lumOff val="60000"/>
            </a:schemeClr>
          </a:solidFill>
        </p:spPr>
        <p:txBody>
          <a:bodyPr rtlCol="0">
            <a:normAutofit/>
          </a:bodyPr>
          <a:lstStyle/>
          <a:p>
            <a:pPr algn="ctr" eaLnBrk="1" fontAlgn="auto" hangingPunct="1">
              <a:spcAft>
                <a:spcPts val="0"/>
              </a:spcAft>
              <a:buFont typeface="Arial" pitchFamily="34" charset="0"/>
              <a:buNone/>
              <a:defRPr/>
            </a:pPr>
            <a:endParaRPr lang="pl-PL" sz="3000" b="1" dirty="0" smtClean="0">
              <a:solidFill>
                <a:schemeClr val="tx2"/>
              </a:solidFill>
            </a:endParaRPr>
          </a:p>
          <a:p>
            <a:pPr algn="ctr" eaLnBrk="1" fontAlgn="auto" hangingPunct="1">
              <a:spcAft>
                <a:spcPts val="0"/>
              </a:spcAft>
              <a:buFont typeface="Arial" pitchFamily="34" charset="0"/>
              <a:buNone/>
              <a:defRPr/>
            </a:pPr>
            <a:endParaRPr lang="pl-PL" sz="3000" b="1" dirty="0" smtClean="0">
              <a:solidFill>
                <a:schemeClr val="tx2"/>
              </a:solidFill>
            </a:endParaRPr>
          </a:p>
          <a:p>
            <a:pPr algn="ctr" eaLnBrk="1" fontAlgn="auto" hangingPunct="1">
              <a:spcAft>
                <a:spcPts val="0"/>
              </a:spcAft>
              <a:buFont typeface="Arial" pitchFamily="34" charset="0"/>
              <a:buNone/>
              <a:defRPr/>
            </a:pPr>
            <a:endParaRPr lang="pl-PL" sz="3000" b="1" dirty="0" smtClean="0">
              <a:solidFill>
                <a:schemeClr val="tx2"/>
              </a:solidFill>
            </a:endParaRPr>
          </a:p>
          <a:p>
            <a:pPr algn="ctr" eaLnBrk="1" fontAlgn="auto" hangingPunct="1">
              <a:spcAft>
                <a:spcPts val="0"/>
              </a:spcAft>
              <a:buFont typeface="Arial" pitchFamily="34" charset="0"/>
              <a:buNone/>
              <a:defRPr/>
            </a:pPr>
            <a:endParaRPr lang="pl-PL" sz="3000" b="1" dirty="0" smtClean="0">
              <a:solidFill>
                <a:schemeClr val="tx2"/>
              </a:solidFill>
            </a:endParaRPr>
          </a:p>
          <a:p>
            <a:pPr algn="ctr" eaLnBrk="1" fontAlgn="auto" hangingPunct="1">
              <a:spcAft>
                <a:spcPts val="0"/>
              </a:spcAft>
              <a:buFont typeface="Arial" pitchFamily="34" charset="0"/>
              <a:buNone/>
              <a:defRPr/>
            </a:pPr>
            <a:endParaRPr lang="pl-PL" sz="3000" b="1" dirty="0" smtClean="0">
              <a:solidFill>
                <a:schemeClr val="tx2"/>
              </a:solidFill>
            </a:endParaRPr>
          </a:p>
          <a:p>
            <a:pPr algn="ctr" eaLnBrk="1" fontAlgn="auto" hangingPunct="1">
              <a:spcAft>
                <a:spcPts val="0"/>
              </a:spcAft>
              <a:buFont typeface="Arial" pitchFamily="34" charset="0"/>
              <a:buNone/>
              <a:defRPr/>
            </a:pPr>
            <a:r>
              <a:rPr lang="pl-PL" sz="4500" b="1" dirty="0" smtClean="0">
                <a:solidFill>
                  <a:schemeClr val="tx2"/>
                </a:solidFill>
              </a:rPr>
              <a:t>POSTĘPOWANIE SPADKOWE</a:t>
            </a:r>
            <a:endParaRPr lang="pl-PL" sz="4500" b="1" dirty="0">
              <a:solidFill>
                <a:schemeClr val="tx2"/>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ytuł 1"/>
          <p:cNvSpPr>
            <a:spLocks noGrp="1"/>
          </p:cNvSpPr>
          <p:nvPr>
            <p:ph type="title"/>
          </p:nvPr>
        </p:nvSpPr>
        <p:spPr>
          <a:solidFill>
            <a:schemeClr val="tx2">
              <a:lumMod val="40000"/>
              <a:lumOff val="60000"/>
            </a:schemeClr>
          </a:solidFill>
        </p:spPr>
        <p:txBody>
          <a:bodyPr/>
          <a:lstStyle/>
          <a:p>
            <a:pPr algn="l" eaLnBrk="1" hangingPunct="1">
              <a:defRPr/>
            </a:pPr>
            <a:r>
              <a:rPr lang="pl-PL" sz="2000" b="1" dirty="0" smtClean="0">
                <a:solidFill>
                  <a:schemeClr val="tx2"/>
                </a:solidFill>
              </a:rPr>
              <a:t/>
            </a:r>
            <a:br>
              <a:rPr lang="pl-PL" sz="2000" b="1" dirty="0" smtClean="0">
                <a:solidFill>
                  <a:schemeClr val="tx2"/>
                </a:solidFill>
              </a:rPr>
            </a:br>
            <a:r>
              <a:rPr lang="pl-PL" sz="2000" b="1" dirty="0" smtClean="0">
                <a:solidFill>
                  <a:schemeClr val="tx2"/>
                </a:solidFill>
              </a:rPr>
              <a:t>ODRZUCENIE lub PRZYJĘCIE SPADKU</a:t>
            </a:r>
            <a:br>
              <a:rPr lang="pl-PL" sz="2000" b="1" dirty="0" smtClean="0">
                <a:solidFill>
                  <a:schemeClr val="tx2"/>
                </a:solidFill>
              </a:rPr>
            </a:br>
            <a:endParaRPr lang="pl-PL" sz="2000" dirty="0" smtClean="0"/>
          </a:p>
        </p:txBody>
      </p:sp>
      <p:sp>
        <p:nvSpPr>
          <p:cNvPr id="45059" name="Symbol zastępczy zawartości 2"/>
          <p:cNvSpPr>
            <a:spLocks noGrp="1"/>
          </p:cNvSpPr>
          <p:nvPr>
            <p:ph idx="1"/>
          </p:nvPr>
        </p:nvSpPr>
        <p:spPr>
          <a:xfrm>
            <a:off x="457200" y="1600200"/>
            <a:ext cx="8229600" cy="4853136"/>
          </a:xfrm>
        </p:spPr>
        <p:txBody>
          <a:bodyPr/>
          <a:lstStyle/>
          <a:p>
            <a:pPr algn="ctr" eaLnBrk="1" hangingPunct="1">
              <a:buFont typeface="Arial" charset="0"/>
              <a:buNone/>
              <a:defRPr/>
            </a:pPr>
            <a:r>
              <a:rPr lang="pl-PL" sz="2000" b="1" dirty="0" smtClean="0">
                <a:solidFill>
                  <a:srgbClr val="C00000"/>
                </a:solidFill>
              </a:rPr>
              <a:t>Otwarcie spadku </a:t>
            </a:r>
            <a:r>
              <a:rPr lang="pl-PL" sz="2000" b="1" dirty="0" smtClean="0">
                <a:solidFill>
                  <a:schemeClr val="tx2"/>
                </a:solidFill>
                <a:sym typeface="Wingdings" pitchFamily="2" charset="2"/>
              </a:rPr>
              <a:t></a:t>
            </a:r>
            <a:r>
              <a:rPr lang="pl-PL" sz="2000" b="1" dirty="0" smtClean="0">
                <a:solidFill>
                  <a:schemeClr val="tx2"/>
                </a:solidFill>
              </a:rPr>
              <a:t> nabycie spadku przez spadkobiercę</a:t>
            </a:r>
          </a:p>
          <a:p>
            <a:pPr algn="ctr" eaLnBrk="1" hangingPunct="1">
              <a:buFont typeface="Arial" charset="0"/>
              <a:buNone/>
              <a:defRPr/>
            </a:pPr>
            <a:r>
              <a:rPr lang="pl-PL" sz="2000" b="1" dirty="0" smtClean="0">
                <a:solidFill>
                  <a:srgbClr val="C00000"/>
                </a:solidFill>
              </a:rPr>
              <a:t>Nabycie tymczasowe</a:t>
            </a:r>
          </a:p>
          <a:p>
            <a:pPr algn="ctr" eaLnBrk="1" hangingPunct="1">
              <a:buFont typeface="Arial" charset="0"/>
              <a:buNone/>
              <a:defRPr/>
            </a:pPr>
            <a:endParaRPr lang="pl-PL" sz="2000" b="1" dirty="0" smtClean="0">
              <a:solidFill>
                <a:schemeClr val="tx2"/>
              </a:solidFill>
            </a:endParaRPr>
          </a:p>
          <a:p>
            <a:pPr algn="ctr" eaLnBrk="1" hangingPunct="1">
              <a:buFont typeface="Arial" charset="0"/>
              <a:buNone/>
              <a:defRPr/>
            </a:pPr>
            <a:r>
              <a:rPr lang="pl-PL" sz="2000" b="1" dirty="0" smtClean="0">
                <a:solidFill>
                  <a:srgbClr val="C00000"/>
                </a:solidFill>
              </a:rPr>
              <a:t>Decyzja spadkobiercy:</a:t>
            </a:r>
          </a:p>
          <a:p>
            <a:pPr algn="ctr" eaLnBrk="1" hangingPunct="1">
              <a:buFont typeface="Arial" charset="0"/>
              <a:buNone/>
              <a:defRPr/>
            </a:pPr>
            <a:endParaRPr lang="pl-PL" sz="2000" b="1" dirty="0" smtClean="0">
              <a:solidFill>
                <a:schemeClr val="tx2"/>
              </a:solidFill>
            </a:endParaRPr>
          </a:p>
          <a:p>
            <a:pPr algn="ctr" eaLnBrk="1" hangingPunct="1">
              <a:buFont typeface="Arial" charset="0"/>
              <a:buNone/>
              <a:defRPr/>
            </a:pPr>
            <a:r>
              <a:rPr lang="pl-PL" sz="2000" b="1" dirty="0" smtClean="0">
                <a:solidFill>
                  <a:srgbClr val="00B050"/>
                </a:solidFill>
              </a:rPr>
              <a:t>1. Oświadczenie o przyjęciu spadku (nabycie definitywne)</a:t>
            </a:r>
          </a:p>
          <a:p>
            <a:pPr lvl="4" eaLnBrk="1" hangingPunct="1">
              <a:buFont typeface="Wingdings" pitchFamily="2" charset="2"/>
              <a:buChar char="Ø"/>
              <a:defRPr/>
            </a:pPr>
            <a:r>
              <a:rPr lang="pl-PL" sz="1800" b="1" dirty="0" smtClean="0">
                <a:solidFill>
                  <a:schemeClr val="tx2"/>
                </a:solidFill>
              </a:rPr>
              <a:t>wprost</a:t>
            </a:r>
          </a:p>
          <a:p>
            <a:pPr lvl="5">
              <a:defRPr/>
            </a:pPr>
            <a:r>
              <a:rPr lang="pl-PL" sz="1800" u="sng" dirty="0" smtClean="0">
                <a:solidFill>
                  <a:schemeClr val="tx2"/>
                </a:solidFill>
              </a:rPr>
              <a:t>nieograniczona odpowiedzialność </a:t>
            </a:r>
            <a:r>
              <a:rPr lang="pl-PL" sz="1800" dirty="0" smtClean="0">
                <a:solidFill>
                  <a:schemeClr val="tx2"/>
                </a:solidFill>
              </a:rPr>
              <a:t>za długi spadkowe całym swoim majątkiem</a:t>
            </a:r>
          </a:p>
          <a:p>
            <a:pPr lvl="4" eaLnBrk="1" hangingPunct="1">
              <a:buFont typeface="Wingdings" pitchFamily="2" charset="2"/>
              <a:buChar char="Ø"/>
              <a:defRPr/>
            </a:pPr>
            <a:r>
              <a:rPr lang="pl-PL" sz="1800" b="1" dirty="0" smtClean="0">
                <a:solidFill>
                  <a:schemeClr val="tx2"/>
                </a:solidFill>
              </a:rPr>
              <a:t>z dobrodziejstwem inwentarza</a:t>
            </a:r>
          </a:p>
          <a:p>
            <a:pPr lvl="5">
              <a:defRPr/>
            </a:pPr>
            <a:r>
              <a:rPr lang="pl-PL" sz="1800" dirty="0" smtClean="0">
                <a:solidFill>
                  <a:schemeClr val="tx2"/>
                </a:solidFill>
              </a:rPr>
              <a:t>odpowiedzialność za długi spadkowe </a:t>
            </a:r>
            <a:r>
              <a:rPr lang="pl-PL" sz="1800" u="sng" dirty="0" smtClean="0">
                <a:solidFill>
                  <a:schemeClr val="tx2"/>
                </a:solidFill>
              </a:rPr>
              <a:t>do wysokości wartości spadku</a:t>
            </a:r>
            <a:r>
              <a:rPr lang="pl-PL" sz="1800" dirty="0" smtClean="0">
                <a:solidFill>
                  <a:schemeClr val="tx2"/>
                </a:solidFill>
              </a:rPr>
              <a:t> całym swoim majątkiem</a:t>
            </a:r>
            <a:endParaRPr lang="pl-PL" sz="1800" b="1" dirty="0" smtClean="0">
              <a:solidFill>
                <a:schemeClr val="tx2"/>
              </a:solidFill>
            </a:endParaRPr>
          </a:p>
          <a:p>
            <a:pPr lvl="4" eaLnBrk="1" hangingPunct="1">
              <a:buFont typeface="Arial" charset="0"/>
              <a:buNone/>
              <a:defRPr/>
            </a:pPr>
            <a:endParaRPr lang="pl-PL" sz="1000" b="1" dirty="0" smtClean="0">
              <a:solidFill>
                <a:schemeClr val="tx2"/>
              </a:solidFill>
            </a:endParaRPr>
          </a:p>
          <a:p>
            <a:pPr algn="just" eaLnBrk="1" hangingPunct="1">
              <a:buFont typeface="Arial" charset="0"/>
              <a:buNone/>
              <a:defRPr/>
            </a:pPr>
            <a:r>
              <a:rPr lang="pl-PL" sz="2000" b="1" dirty="0" smtClean="0">
                <a:solidFill>
                  <a:schemeClr val="tx2"/>
                </a:solidFill>
              </a:rPr>
              <a:t>		</a:t>
            </a:r>
            <a:r>
              <a:rPr lang="pl-PL" sz="2000" b="1" dirty="0" smtClean="0">
                <a:solidFill>
                  <a:srgbClr val="00B050"/>
                </a:solidFill>
              </a:rPr>
              <a:t> 2. Oświadczenie o odrzuceniu spadku</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5059">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5059">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5059">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5059">
                                            <p:txEl>
                                              <p:pRg st="11" end="1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5059">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5059">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5059">
                                            <p:txEl>
                                              <p:pRg st="8" end="8"/>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5059">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accent1">
              <a:lumMod val="20000"/>
              <a:lumOff val="80000"/>
            </a:schemeClr>
          </a:solidFill>
        </p:spPr>
        <p:txBody>
          <a:bodyPr/>
          <a:lstStyle/>
          <a:p>
            <a:pPr algn="l" eaLnBrk="1" hangingPunct="1">
              <a:defRPr/>
            </a:pPr>
            <a:r>
              <a:rPr lang="pl-PL" sz="2000" b="1" dirty="0" smtClean="0">
                <a:solidFill>
                  <a:schemeClr val="accent1"/>
                </a:solidFill>
              </a:rPr>
              <a:t>ODRZUCENIE lub PRZYJĘCIE SPADKU</a:t>
            </a:r>
            <a:endParaRPr lang="pl-PL" sz="2000" dirty="0">
              <a:solidFill>
                <a:schemeClr val="accent1"/>
              </a:solidFill>
            </a:endParaRPr>
          </a:p>
        </p:txBody>
      </p:sp>
      <p:sp>
        <p:nvSpPr>
          <p:cNvPr id="3" name="Symbol zastępczy zawartości 2"/>
          <p:cNvSpPr>
            <a:spLocks noGrp="1"/>
          </p:cNvSpPr>
          <p:nvPr>
            <p:ph idx="1"/>
          </p:nvPr>
        </p:nvSpPr>
        <p:spPr>
          <a:xfrm>
            <a:off x="179388" y="1484313"/>
            <a:ext cx="8785225" cy="5257800"/>
          </a:xfrm>
        </p:spPr>
        <p:txBody>
          <a:bodyPr/>
          <a:lstStyle/>
          <a:p>
            <a:pPr algn="ctr" eaLnBrk="1" hangingPunct="1">
              <a:buFont typeface="Arial" charset="0"/>
              <a:buNone/>
            </a:pPr>
            <a:r>
              <a:rPr lang="pl-PL" sz="1800" b="1" smtClean="0">
                <a:solidFill>
                  <a:schemeClr val="tx2"/>
                </a:solidFill>
              </a:rPr>
              <a:t>Oświadczenie o przyjęciu lub o odrzuceniu spadku jest </a:t>
            </a:r>
            <a:r>
              <a:rPr lang="pl-PL" sz="1800" b="1" smtClean="0">
                <a:solidFill>
                  <a:srgbClr val="C00000"/>
                </a:solidFill>
              </a:rPr>
              <a:t>nieodwołalne</a:t>
            </a:r>
            <a:r>
              <a:rPr lang="pl-PL" sz="1800" b="1" smtClean="0">
                <a:solidFill>
                  <a:schemeClr val="tx2"/>
                </a:solidFill>
              </a:rPr>
              <a:t>.</a:t>
            </a:r>
          </a:p>
          <a:p>
            <a:pPr eaLnBrk="1" hangingPunct="1">
              <a:buFont typeface="Arial" charset="0"/>
              <a:buNone/>
            </a:pPr>
            <a:endParaRPr lang="pl-PL" sz="1000" b="1" smtClean="0">
              <a:solidFill>
                <a:schemeClr val="tx2"/>
              </a:solidFill>
            </a:endParaRPr>
          </a:p>
          <a:p>
            <a:pPr algn="ctr" eaLnBrk="1" hangingPunct="1">
              <a:buFont typeface="Arial" charset="0"/>
              <a:buNone/>
            </a:pPr>
            <a:r>
              <a:rPr lang="pl-PL" sz="1600" smtClean="0">
                <a:solidFill>
                  <a:schemeClr val="tx2"/>
                </a:solidFill>
              </a:rPr>
              <a:t>art. 1018. </a:t>
            </a:r>
          </a:p>
          <a:p>
            <a:pPr algn="just" eaLnBrk="1" hangingPunct="1">
              <a:buFont typeface="Arial" charset="0"/>
              <a:buNone/>
            </a:pPr>
            <a:r>
              <a:rPr lang="pl-PL" sz="1600" smtClean="0">
                <a:solidFill>
                  <a:schemeClr val="tx2"/>
                </a:solidFill>
              </a:rPr>
              <a:t>	§1. Oświadczenie o przyjęciu lub o odrzuceniu spadku złożone pod warunkiem lub z zastrzeżeniem </a:t>
            </a:r>
            <a:br>
              <a:rPr lang="pl-PL" sz="1600" smtClean="0">
                <a:solidFill>
                  <a:schemeClr val="tx2"/>
                </a:solidFill>
              </a:rPr>
            </a:br>
            <a:r>
              <a:rPr lang="pl-PL" sz="1600" smtClean="0">
                <a:solidFill>
                  <a:schemeClr val="tx2"/>
                </a:solidFill>
              </a:rPr>
              <a:t>        terminu jest nieważne. </a:t>
            </a:r>
          </a:p>
          <a:p>
            <a:pPr algn="just" eaLnBrk="1" hangingPunct="1">
              <a:buFont typeface="Arial" charset="0"/>
              <a:buNone/>
            </a:pPr>
            <a:r>
              <a:rPr lang="pl-PL" sz="1600" smtClean="0">
                <a:solidFill>
                  <a:schemeClr val="tx2"/>
                </a:solidFill>
              </a:rPr>
              <a:t>	§2.  Oświadczenie o przyjęciu lub o odrzuceniu spadku nie może być odwołane. </a:t>
            </a:r>
          </a:p>
          <a:p>
            <a:pPr algn="just" eaLnBrk="1" hangingPunct="1">
              <a:buFont typeface="Arial" charset="0"/>
              <a:buNone/>
            </a:pPr>
            <a:r>
              <a:rPr lang="pl-PL" sz="1000" smtClean="0">
                <a:solidFill>
                  <a:schemeClr val="tx2"/>
                </a:solidFill>
              </a:rPr>
              <a:t>	</a:t>
            </a:r>
          </a:p>
          <a:p>
            <a:pPr algn="ctr" eaLnBrk="1" hangingPunct="1">
              <a:buFont typeface="Arial" charset="0"/>
              <a:buNone/>
            </a:pPr>
            <a:r>
              <a:rPr lang="pl-PL" sz="1800" smtClean="0">
                <a:solidFill>
                  <a:schemeClr val="tx2"/>
                </a:solidFill>
              </a:rPr>
              <a:t>	</a:t>
            </a:r>
            <a:r>
              <a:rPr lang="pl-PL" sz="1800" b="1" smtClean="0">
                <a:solidFill>
                  <a:schemeClr val="tx2"/>
                </a:solidFill>
              </a:rPr>
              <a:t>Oświadczenie o przyjęciu lub o odrzuceniu spadku można złoży </a:t>
            </a:r>
            <a:r>
              <a:rPr lang="pl-PL" sz="1800" b="1" smtClean="0">
                <a:solidFill>
                  <a:srgbClr val="C00000"/>
                </a:solidFill>
              </a:rPr>
              <a:t>przed sądem</a:t>
            </a:r>
            <a:br>
              <a:rPr lang="pl-PL" sz="1800" b="1" smtClean="0">
                <a:solidFill>
                  <a:srgbClr val="C00000"/>
                </a:solidFill>
              </a:rPr>
            </a:br>
            <a:r>
              <a:rPr lang="pl-PL" sz="1800" b="1" smtClean="0">
                <a:solidFill>
                  <a:schemeClr val="tx2"/>
                </a:solidFill>
              </a:rPr>
              <a:t>lub </a:t>
            </a:r>
            <a:r>
              <a:rPr lang="pl-PL" sz="1800" b="1" smtClean="0">
                <a:solidFill>
                  <a:srgbClr val="C00000"/>
                </a:solidFill>
              </a:rPr>
              <a:t>przed notariuszem</a:t>
            </a:r>
            <a:r>
              <a:rPr lang="pl-PL" sz="1800" b="1" smtClean="0">
                <a:solidFill>
                  <a:schemeClr val="tx2"/>
                </a:solidFill>
              </a:rPr>
              <a:t>.</a:t>
            </a:r>
          </a:p>
          <a:p>
            <a:pPr algn="ctr" eaLnBrk="1" hangingPunct="1">
              <a:buFont typeface="Arial" charset="0"/>
              <a:buNone/>
            </a:pPr>
            <a:endParaRPr lang="pl-PL" sz="1000" b="1" smtClean="0">
              <a:solidFill>
                <a:schemeClr val="tx2"/>
              </a:solidFill>
            </a:endParaRPr>
          </a:p>
          <a:p>
            <a:pPr algn="ctr" eaLnBrk="1" hangingPunct="1">
              <a:buFont typeface="Arial" charset="0"/>
              <a:buNone/>
            </a:pPr>
            <a:r>
              <a:rPr lang="pl-PL" sz="1800" smtClean="0">
                <a:solidFill>
                  <a:schemeClr val="tx2"/>
                </a:solidFill>
              </a:rPr>
              <a:t>	</a:t>
            </a:r>
            <a:r>
              <a:rPr lang="pl-PL" sz="1600" smtClean="0">
                <a:solidFill>
                  <a:schemeClr val="tx2"/>
                </a:solidFill>
              </a:rPr>
              <a:t>art. 1018 Kodeksu cywilnego</a:t>
            </a:r>
          </a:p>
          <a:p>
            <a:pPr algn="just" eaLnBrk="1" hangingPunct="1">
              <a:buFont typeface="Arial" charset="0"/>
              <a:buNone/>
            </a:pPr>
            <a:r>
              <a:rPr lang="pl-PL" sz="1600" smtClean="0">
                <a:solidFill>
                  <a:schemeClr val="tx2"/>
                </a:solidFill>
              </a:rPr>
              <a:t>	§3. Oświadczenie o przyjęciu lub o odrzuceniu spadku składa się przed sądem lub przed notariuszem. Można je złożyć ustnie lub na piśmie z podpisem urzędowo poświadczonym. Pełnomocnictwo do złożenia oświadczenia o przyjęciu lub o odrzuceniu spadku powinno być pisemne z podpisem urzędowo poświadczonym.</a:t>
            </a:r>
          </a:p>
          <a:p>
            <a:pPr algn="just" eaLnBrk="1" hangingPunct="1">
              <a:buFont typeface="Arial" charset="0"/>
              <a:buNone/>
            </a:pPr>
            <a:endParaRPr lang="pl-PL" sz="1000" b="1" smtClean="0">
              <a:solidFill>
                <a:schemeClr val="tx2"/>
              </a:solidFill>
            </a:endParaRPr>
          </a:p>
          <a:p>
            <a:pPr algn="ctr" eaLnBrk="1" hangingPunct="1">
              <a:buFont typeface="Arial" charset="0"/>
              <a:buNone/>
            </a:pPr>
            <a:r>
              <a:rPr lang="pl-PL" sz="1800" b="1" smtClean="0">
                <a:solidFill>
                  <a:schemeClr val="tx2"/>
                </a:solidFill>
              </a:rPr>
              <a:t>	Stosowne oświadczenie można złożyć </a:t>
            </a:r>
            <a:r>
              <a:rPr lang="pl-PL" sz="1800" b="1" smtClean="0">
                <a:solidFill>
                  <a:srgbClr val="C00000"/>
                </a:solidFill>
              </a:rPr>
              <a:t>w ciągu 6 miesięcy </a:t>
            </a:r>
            <a:r>
              <a:rPr lang="pl-PL" sz="1800" b="1" smtClean="0">
                <a:solidFill>
                  <a:schemeClr val="tx2"/>
                </a:solidFill>
              </a:rPr>
              <a:t>od chwili dowiedzenia się</a:t>
            </a:r>
            <a:br>
              <a:rPr lang="pl-PL" sz="1800" b="1" smtClean="0">
                <a:solidFill>
                  <a:schemeClr val="tx2"/>
                </a:solidFill>
              </a:rPr>
            </a:br>
            <a:r>
              <a:rPr lang="pl-PL" sz="1800" b="1" smtClean="0">
                <a:solidFill>
                  <a:schemeClr val="tx2"/>
                </a:solidFill>
              </a:rPr>
              <a:t>o tytule swojego powołania.</a:t>
            </a:r>
          </a:p>
          <a:p>
            <a:pPr algn="ctr" eaLnBrk="1" hangingPunct="1">
              <a:buFont typeface="Arial" charset="0"/>
              <a:buNone/>
            </a:pPr>
            <a:r>
              <a:rPr lang="pl-PL" sz="1600" b="1" smtClean="0">
                <a:solidFill>
                  <a:srgbClr val="C00000"/>
                </a:solidFill>
              </a:rPr>
              <a:t>Niedochowanie terminu jest równoznaczne z prostym przyjęciem spadku.</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ytuł 1"/>
          <p:cNvSpPr>
            <a:spLocks noGrp="1"/>
          </p:cNvSpPr>
          <p:nvPr>
            <p:ph type="title"/>
          </p:nvPr>
        </p:nvSpPr>
        <p:spPr>
          <a:solidFill>
            <a:schemeClr val="tx2"/>
          </a:solidFill>
        </p:spPr>
        <p:txBody>
          <a:bodyPr/>
          <a:lstStyle/>
          <a:p>
            <a:pPr algn="l" eaLnBrk="1" hangingPunct="1"/>
            <a:r>
              <a:rPr lang="pl-PL" sz="3500" b="1" smtClean="0">
                <a:solidFill>
                  <a:schemeClr val="bg1"/>
                </a:solidFill>
              </a:rPr>
              <a:t>Podstawy prawne dziedziczenia</a:t>
            </a:r>
            <a:endParaRPr lang="pl-PL" sz="3500" smtClean="0">
              <a:solidFill>
                <a:schemeClr val="bg1"/>
              </a:solidFill>
            </a:endParaRPr>
          </a:p>
        </p:txBody>
      </p:sp>
      <p:sp>
        <p:nvSpPr>
          <p:cNvPr id="3" name="Symbol zastępczy zawartości 2"/>
          <p:cNvSpPr>
            <a:spLocks noGrp="1"/>
          </p:cNvSpPr>
          <p:nvPr>
            <p:ph idx="1"/>
          </p:nvPr>
        </p:nvSpPr>
        <p:spPr/>
        <p:txBody>
          <a:bodyPr rtlCol="0">
            <a:normAutofit fontScale="70000" lnSpcReduction="20000"/>
          </a:bodyPr>
          <a:lstStyle/>
          <a:p>
            <a:pPr algn="ctr" eaLnBrk="1" fontAlgn="auto" hangingPunct="1">
              <a:spcAft>
                <a:spcPts val="0"/>
              </a:spcAft>
              <a:buFont typeface="Arial" pitchFamily="34" charset="0"/>
              <a:buNone/>
              <a:defRPr/>
            </a:pPr>
            <a:r>
              <a:rPr lang="pl-PL" b="1" dirty="0" smtClean="0">
                <a:solidFill>
                  <a:srgbClr val="00B050"/>
                </a:solidFill>
              </a:rPr>
              <a:t>Konstytucja Rzeczypospolitej Polskiej</a:t>
            </a:r>
          </a:p>
          <a:p>
            <a:pPr algn="ctr" eaLnBrk="1" fontAlgn="auto" hangingPunct="1">
              <a:spcAft>
                <a:spcPts val="0"/>
              </a:spcAft>
              <a:buFont typeface="Arial" pitchFamily="34" charset="0"/>
              <a:buNone/>
              <a:defRPr/>
            </a:pPr>
            <a:r>
              <a:rPr lang="pl-PL" dirty="0" smtClean="0">
                <a:solidFill>
                  <a:schemeClr val="tx2"/>
                </a:solidFill>
              </a:rPr>
              <a:t>art. 21 </a:t>
            </a:r>
            <a:r>
              <a:rPr lang="pl-PL" dirty="0" err="1" smtClean="0">
                <a:solidFill>
                  <a:schemeClr val="tx2"/>
                </a:solidFill>
              </a:rPr>
              <a:t>pkt</a:t>
            </a:r>
            <a:r>
              <a:rPr lang="pl-PL" dirty="0" smtClean="0">
                <a:solidFill>
                  <a:schemeClr val="tx2"/>
                </a:solidFill>
              </a:rPr>
              <a:t> 1</a:t>
            </a:r>
          </a:p>
          <a:p>
            <a:pPr algn="ctr" eaLnBrk="1" fontAlgn="auto" hangingPunct="1">
              <a:spcAft>
                <a:spcPts val="0"/>
              </a:spcAft>
              <a:buFont typeface="Arial" pitchFamily="34" charset="0"/>
              <a:buNone/>
              <a:defRPr/>
            </a:pPr>
            <a:r>
              <a:rPr lang="pl-PL" dirty="0" smtClean="0">
                <a:solidFill>
                  <a:schemeClr val="tx2"/>
                </a:solidFill>
              </a:rPr>
              <a:t>„Rzeczpospolita Polska chroni własność i prawo dziedziczenia.”</a:t>
            </a:r>
          </a:p>
          <a:p>
            <a:pPr algn="ctr" eaLnBrk="1" fontAlgn="auto" hangingPunct="1">
              <a:spcAft>
                <a:spcPts val="0"/>
              </a:spcAft>
              <a:buFont typeface="Arial" pitchFamily="34" charset="0"/>
              <a:buNone/>
              <a:defRPr/>
            </a:pPr>
            <a:endParaRPr lang="pl-PL" b="1" dirty="0" smtClean="0">
              <a:solidFill>
                <a:srgbClr val="FF0000"/>
              </a:solidFill>
            </a:endParaRPr>
          </a:p>
          <a:p>
            <a:pPr algn="ctr" eaLnBrk="1" fontAlgn="auto" hangingPunct="1">
              <a:spcAft>
                <a:spcPts val="0"/>
              </a:spcAft>
              <a:buFont typeface="Arial" pitchFamily="34" charset="0"/>
              <a:buNone/>
              <a:defRPr/>
            </a:pPr>
            <a:r>
              <a:rPr lang="pl-PL" b="1" dirty="0" smtClean="0">
                <a:solidFill>
                  <a:srgbClr val="00B050"/>
                </a:solidFill>
              </a:rPr>
              <a:t>Kodeks cywilny</a:t>
            </a:r>
          </a:p>
          <a:p>
            <a:pPr algn="ctr" eaLnBrk="1" fontAlgn="auto" hangingPunct="1">
              <a:spcAft>
                <a:spcPts val="0"/>
              </a:spcAft>
              <a:buFont typeface="Arial" pitchFamily="34" charset="0"/>
              <a:buNone/>
              <a:defRPr/>
            </a:pPr>
            <a:r>
              <a:rPr lang="pl-PL" dirty="0" smtClean="0">
                <a:solidFill>
                  <a:schemeClr val="tx2"/>
                </a:solidFill>
              </a:rPr>
              <a:t>art. 922 – art. 1088</a:t>
            </a:r>
          </a:p>
          <a:p>
            <a:pPr eaLnBrk="1" fontAlgn="auto" hangingPunct="1">
              <a:spcAft>
                <a:spcPts val="0"/>
              </a:spcAft>
              <a:buFont typeface="Arial" pitchFamily="34" charset="0"/>
              <a:buChar char="•"/>
              <a:defRPr/>
            </a:pPr>
            <a:endParaRPr lang="pl-PL" dirty="0" smtClean="0"/>
          </a:p>
          <a:p>
            <a:pPr algn="ctr" eaLnBrk="1" fontAlgn="auto" hangingPunct="1">
              <a:spcAft>
                <a:spcPts val="0"/>
              </a:spcAft>
              <a:buFont typeface="Arial" pitchFamily="34" charset="0"/>
              <a:buNone/>
              <a:defRPr/>
            </a:pPr>
            <a:r>
              <a:rPr lang="pl-PL" b="1" dirty="0" smtClean="0">
                <a:solidFill>
                  <a:srgbClr val="00B050"/>
                </a:solidFill>
              </a:rPr>
              <a:t>Kodeks postępowania cywilnego</a:t>
            </a:r>
          </a:p>
          <a:p>
            <a:pPr algn="ctr" eaLnBrk="1" fontAlgn="auto" hangingPunct="1">
              <a:spcAft>
                <a:spcPts val="0"/>
              </a:spcAft>
              <a:buFont typeface="Arial" pitchFamily="34" charset="0"/>
              <a:buNone/>
              <a:defRPr/>
            </a:pPr>
            <a:r>
              <a:rPr lang="pl-PL" dirty="0" smtClean="0">
                <a:solidFill>
                  <a:schemeClr val="tx2"/>
                </a:solidFill>
              </a:rPr>
              <a:t>art. 627 – art. 691</a:t>
            </a:r>
          </a:p>
          <a:p>
            <a:pPr algn="ctr" eaLnBrk="1" fontAlgn="auto" hangingPunct="1">
              <a:spcAft>
                <a:spcPts val="0"/>
              </a:spcAft>
              <a:buFont typeface="Arial" pitchFamily="34" charset="0"/>
              <a:buNone/>
              <a:defRPr/>
            </a:pPr>
            <a:endParaRPr lang="pl-PL" dirty="0" smtClean="0"/>
          </a:p>
          <a:p>
            <a:pPr algn="ctr" eaLnBrk="1" fontAlgn="auto" hangingPunct="1">
              <a:spcAft>
                <a:spcPts val="0"/>
              </a:spcAft>
              <a:buFont typeface="Arial" pitchFamily="34" charset="0"/>
              <a:buNone/>
              <a:defRPr/>
            </a:pPr>
            <a:r>
              <a:rPr lang="pl-PL" b="1" dirty="0" smtClean="0">
                <a:solidFill>
                  <a:srgbClr val="00B050"/>
                </a:solidFill>
              </a:rPr>
              <a:t>Prawo o notariacie</a:t>
            </a:r>
          </a:p>
          <a:p>
            <a:pPr algn="ctr" eaLnBrk="1" fontAlgn="auto" hangingPunct="1">
              <a:spcAft>
                <a:spcPts val="0"/>
              </a:spcAft>
              <a:buFont typeface="Arial" pitchFamily="34" charset="0"/>
              <a:buNone/>
              <a:defRPr/>
            </a:pPr>
            <a:r>
              <a:rPr lang="pl-PL" dirty="0" smtClean="0">
                <a:solidFill>
                  <a:schemeClr val="tx2"/>
                </a:solidFill>
              </a:rPr>
              <a:t>art. 79, art. 95a </a:t>
            </a:r>
            <a:r>
              <a:rPr lang="pl-PL" b="1" dirty="0" smtClean="0">
                <a:solidFill>
                  <a:schemeClr val="tx2"/>
                </a:solidFill>
              </a:rPr>
              <a:t>– </a:t>
            </a:r>
            <a:r>
              <a:rPr lang="pl-PL" dirty="0" smtClean="0">
                <a:solidFill>
                  <a:schemeClr val="tx2"/>
                </a:solidFill>
              </a:rPr>
              <a:t>art. 95p</a:t>
            </a:r>
          </a:p>
          <a:p>
            <a:pPr eaLnBrk="1" fontAlgn="auto" hangingPunct="1">
              <a:spcAft>
                <a:spcPts val="0"/>
              </a:spcAft>
              <a:buFont typeface="Arial" pitchFamily="34" charset="0"/>
              <a:buChar char="•"/>
              <a:defRPr/>
            </a:pPr>
            <a:endParaRPr lang="pl-PL"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accent1">
              <a:lumMod val="20000"/>
              <a:lumOff val="80000"/>
            </a:schemeClr>
          </a:solidFill>
        </p:spPr>
        <p:txBody>
          <a:bodyPr/>
          <a:lstStyle/>
          <a:p>
            <a:pPr algn="l" eaLnBrk="1" hangingPunct="1">
              <a:defRPr/>
            </a:pPr>
            <a:r>
              <a:rPr lang="pl-PL" sz="2000" b="1" dirty="0" smtClean="0">
                <a:solidFill>
                  <a:schemeClr val="accent1"/>
                </a:solidFill>
              </a:rPr>
              <a:t>ODRZUCENIE SPADKU</a:t>
            </a:r>
            <a:endParaRPr lang="pl-PL" sz="2000" b="1" dirty="0">
              <a:solidFill>
                <a:schemeClr val="accent1"/>
              </a:solidFill>
            </a:endParaRPr>
          </a:p>
        </p:txBody>
      </p:sp>
      <p:sp>
        <p:nvSpPr>
          <p:cNvPr id="3" name="Symbol zastępczy zawartości 2"/>
          <p:cNvSpPr>
            <a:spLocks noGrp="1"/>
          </p:cNvSpPr>
          <p:nvPr>
            <p:ph idx="1"/>
          </p:nvPr>
        </p:nvSpPr>
        <p:spPr>
          <a:xfrm>
            <a:off x="250825" y="1484313"/>
            <a:ext cx="8713788" cy="5257800"/>
          </a:xfrm>
        </p:spPr>
        <p:txBody>
          <a:bodyPr/>
          <a:lstStyle/>
          <a:p>
            <a:pPr algn="ctr" eaLnBrk="1" fontAlgn="auto" hangingPunct="1">
              <a:spcAft>
                <a:spcPts val="0"/>
              </a:spcAft>
              <a:buFont typeface="Arial" charset="0"/>
              <a:buNone/>
              <a:defRPr/>
            </a:pPr>
            <a:r>
              <a:rPr lang="pl-PL" sz="2000" dirty="0" smtClean="0">
                <a:solidFill>
                  <a:schemeClr val="tx2"/>
                </a:solidFill>
              </a:rPr>
              <a:t>WYŁĄCZENIE SPADKOBIERCY OD DZIEDZICZENIA</a:t>
            </a:r>
          </a:p>
          <a:p>
            <a:pPr marL="0" indent="0" algn="ctr" eaLnBrk="1" fontAlgn="auto" hangingPunct="1">
              <a:spcBef>
                <a:spcPts val="0"/>
              </a:spcBef>
              <a:spcAft>
                <a:spcPts val="0"/>
              </a:spcAft>
              <a:buFont typeface="Arial" pitchFamily="34" charset="0"/>
              <a:buNone/>
              <a:defRPr/>
            </a:pPr>
            <a:endParaRPr lang="pl-PL" sz="1000" dirty="0" smtClean="0">
              <a:solidFill>
                <a:schemeClr val="tx2"/>
              </a:solidFill>
            </a:endParaRPr>
          </a:p>
          <a:p>
            <a:pPr marL="0" indent="0" algn="just" eaLnBrk="1" fontAlgn="auto" hangingPunct="1">
              <a:spcBef>
                <a:spcPts val="0"/>
              </a:spcBef>
              <a:spcAft>
                <a:spcPts val="0"/>
              </a:spcAft>
              <a:buFont typeface="Arial" pitchFamily="34" charset="0"/>
              <a:buNone/>
              <a:defRPr/>
            </a:pPr>
            <a:r>
              <a:rPr lang="pl-PL" sz="2000" b="1" dirty="0" smtClean="0">
                <a:solidFill>
                  <a:schemeClr val="tx2"/>
                </a:solidFill>
              </a:rPr>
              <a:t>Olga </a:t>
            </a:r>
            <a:r>
              <a:rPr lang="pl-PL" sz="2000" b="1" dirty="0" err="1" smtClean="0">
                <a:solidFill>
                  <a:schemeClr val="tx2"/>
                </a:solidFill>
              </a:rPr>
              <a:t>Stament</a:t>
            </a:r>
            <a:r>
              <a:rPr lang="pl-PL" sz="2000" b="1" dirty="0" smtClean="0">
                <a:solidFill>
                  <a:schemeClr val="tx2"/>
                </a:solidFill>
              </a:rPr>
              <a:t> wie, że jej ojciec Teodor </a:t>
            </a:r>
            <a:r>
              <a:rPr lang="pl-PL" sz="2000" b="1" dirty="0" err="1" smtClean="0">
                <a:solidFill>
                  <a:schemeClr val="tx2"/>
                </a:solidFill>
              </a:rPr>
              <a:t>Stament</a:t>
            </a:r>
            <a:r>
              <a:rPr lang="pl-PL" sz="2000" b="1" dirty="0" smtClean="0">
                <a:solidFill>
                  <a:schemeClr val="tx2"/>
                </a:solidFill>
              </a:rPr>
              <a:t> miał liczne długi. Nie chce</a:t>
            </a:r>
            <a:br>
              <a:rPr lang="pl-PL" sz="2000" b="1" dirty="0" smtClean="0">
                <a:solidFill>
                  <a:schemeClr val="tx2"/>
                </a:solidFill>
              </a:rPr>
            </a:br>
            <a:r>
              <a:rPr lang="pl-PL" sz="2000" b="1" dirty="0" smtClean="0">
                <a:solidFill>
                  <a:schemeClr val="tx2"/>
                </a:solidFill>
              </a:rPr>
              <a:t>po nim dziedziczyć. Postanowiła złożyć oświadczenie o odrzuceniu spadku.</a:t>
            </a:r>
          </a:p>
          <a:p>
            <a:pPr marL="0" indent="0" algn="ctr" eaLnBrk="1" fontAlgn="auto" hangingPunct="1">
              <a:spcBef>
                <a:spcPts val="0"/>
              </a:spcBef>
              <a:spcAft>
                <a:spcPts val="0"/>
              </a:spcAft>
              <a:buFont typeface="Arial" pitchFamily="34" charset="0"/>
              <a:buNone/>
              <a:defRPr/>
            </a:pPr>
            <a:endParaRPr lang="pl-PL" sz="1000" dirty="0" smtClean="0">
              <a:solidFill>
                <a:schemeClr val="tx2"/>
              </a:solidFill>
            </a:endParaRPr>
          </a:p>
          <a:p>
            <a:pPr marL="0" indent="0" algn="ctr" eaLnBrk="1" fontAlgn="auto" hangingPunct="1">
              <a:spcBef>
                <a:spcPts val="0"/>
              </a:spcBef>
              <a:spcAft>
                <a:spcPts val="0"/>
              </a:spcAft>
              <a:buFont typeface="Arial" pitchFamily="34" charset="0"/>
              <a:buNone/>
              <a:defRPr/>
            </a:pPr>
            <a:r>
              <a:rPr lang="pl-PL" sz="1800" dirty="0" smtClean="0">
                <a:solidFill>
                  <a:schemeClr val="tx2"/>
                </a:solidFill>
              </a:rPr>
              <a:t>art. 1020 Kodeksu cywilnego</a:t>
            </a:r>
          </a:p>
          <a:p>
            <a:pPr marL="0" indent="0" eaLnBrk="1" fontAlgn="auto" hangingPunct="1">
              <a:spcBef>
                <a:spcPts val="0"/>
              </a:spcBef>
              <a:spcAft>
                <a:spcPts val="0"/>
              </a:spcAft>
              <a:buFont typeface="Arial" pitchFamily="34" charset="0"/>
              <a:buNone/>
              <a:defRPr/>
            </a:pPr>
            <a:r>
              <a:rPr lang="pl-PL" sz="1800" dirty="0" smtClean="0">
                <a:solidFill>
                  <a:schemeClr val="tx2"/>
                </a:solidFill>
              </a:rPr>
              <a:t>Spadkobierca, który spadek odrzucił, zostaje wyłączony  od dziedziczenia, </a:t>
            </a:r>
            <a:r>
              <a:rPr lang="pl-PL" sz="1800" dirty="0" smtClean="0">
                <a:solidFill>
                  <a:srgbClr val="C00000"/>
                </a:solidFill>
              </a:rPr>
              <a:t>tak jakby nie dożył otwarcia spadku</a:t>
            </a:r>
            <a:r>
              <a:rPr lang="pl-PL" sz="1800" dirty="0" smtClean="0">
                <a:solidFill>
                  <a:schemeClr val="tx2"/>
                </a:solidFill>
              </a:rPr>
              <a:t>.</a:t>
            </a:r>
          </a:p>
          <a:p>
            <a:pPr marL="0" indent="0" eaLnBrk="1" fontAlgn="auto" hangingPunct="1">
              <a:spcBef>
                <a:spcPts val="0"/>
              </a:spcBef>
              <a:spcAft>
                <a:spcPts val="0"/>
              </a:spcAft>
              <a:buFont typeface="Arial" pitchFamily="34" charset="0"/>
              <a:buNone/>
              <a:defRPr/>
            </a:pPr>
            <a:endParaRPr lang="pl-PL" sz="1000" dirty="0" smtClean="0">
              <a:solidFill>
                <a:schemeClr val="tx2"/>
              </a:solidFill>
            </a:endParaRPr>
          </a:p>
          <a:p>
            <a:pPr marL="0" indent="0" algn="just" eaLnBrk="1" fontAlgn="auto" hangingPunct="1">
              <a:spcBef>
                <a:spcPts val="0"/>
              </a:spcBef>
              <a:spcAft>
                <a:spcPts val="0"/>
              </a:spcAft>
              <a:buFont typeface="Arial" pitchFamily="34" charset="0"/>
              <a:buNone/>
              <a:defRPr/>
            </a:pPr>
            <a:r>
              <a:rPr lang="pl-PL" sz="2000" b="1" dirty="0" smtClean="0">
                <a:solidFill>
                  <a:schemeClr val="tx2"/>
                </a:solidFill>
              </a:rPr>
              <a:t>Olga </a:t>
            </a:r>
            <a:r>
              <a:rPr lang="pl-PL" sz="2000" b="1" dirty="0" err="1" smtClean="0">
                <a:solidFill>
                  <a:schemeClr val="tx2"/>
                </a:solidFill>
              </a:rPr>
              <a:t>Stament</a:t>
            </a:r>
            <a:r>
              <a:rPr lang="pl-PL" sz="2000" b="1" dirty="0" smtClean="0">
                <a:solidFill>
                  <a:schemeClr val="tx2"/>
                </a:solidFill>
              </a:rPr>
              <a:t> ma syna, Rocha. Czy ten fakt ma znaczenie dla zaistniałej sytuacji?</a:t>
            </a:r>
          </a:p>
          <a:p>
            <a:pPr marL="0" indent="0" eaLnBrk="1" fontAlgn="auto" hangingPunct="1">
              <a:spcBef>
                <a:spcPts val="0"/>
              </a:spcBef>
              <a:spcAft>
                <a:spcPts val="0"/>
              </a:spcAft>
              <a:buFont typeface="Arial" pitchFamily="34" charset="0"/>
              <a:buNone/>
              <a:defRPr/>
            </a:pPr>
            <a:endParaRPr lang="pl-PL" sz="1000" dirty="0" smtClean="0">
              <a:solidFill>
                <a:schemeClr val="tx2"/>
              </a:solidFill>
            </a:endParaRPr>
          </a:p>
          <a:p>
            <a:pPr marL="0" indent="0" algn="ctr" eaLnBrk="1" fontAlgn="auto" hangingPunct="1">
              <a:spcBef>
                <a:spcPts val="0"/>
              </a:spcBef>
              <a:spcAft>
                <a:spcPts val="0"/>
              </a:spcAft>
              <a:buFont typeface="Arial" pitchFamily="34" charset="0"/>
              <a:buNone/>
              <a:defRPr/>
            </a:pPr>
            <a:r>
              <a:rPr lang="pl-PL" sz="1800" dirty="0" smtClean="0">
                <a:solidFill>
                  <a:schemeClr val="tx2"/>
                </a:solidFill>
              </a:rPr>
              <a:t>art. 931 § 2 Kodeksu cywilnego</a:t>
            </a:r>
          </a:p>
          <a:p>
            <a:pPr marL="0" indent="0" eaLnBrk="1" fontAlgn="auto" hangingPunct="1">
              <a:spcBef>
                <a:spcPts val="0"/>
              </a:spcBef>
              <a:spcAft>
                <a:spcPts val="0"/>
              </a:spcAft>
              <a:buFont typeface="Arial" pitchFamily="34" charset="0"/>
              <a:buNone/>
              <a:defRPr/>
            </a:pPr>
            <a:r>
              <a:rPr lang="pl-PL" sz="1800" dirty="0" smtClean="0">
                <a:solidFill>
                  <a:schemeClr val="tx2"/>
                </a:solidFill>
              </a:rPr>
              <a:t>Jeżeli dziecko spadkodawcy nie dożyło otwarcia spadku, udział spadkowy, który by mu przypadał, </a:t>
            </a:r>
            <a:r>
              <a:rPr lang="pl-PL" sz="1800" dirty="0" smtClean="0">
                <a:solidFill>
                  <a:srgbClr val="C00000"/>
                </a:solidFill>
              </a:rPr>
              <a:t>przypada jego dzieciom w częściach równych</a:t>
            </a:r>
            <a:r>
              <a:rPr lang="pl-PL" sz="1800" dirty="0" smtClean="0">
                <a:solidFill>
                  <a:schemeClr val="tx2"/>
                </a:solidFill>
              </a:rPr>
              <a:t>. Przepis ten stosuje się odpowiednio do dalszych zstępnych.</a:t>
            </a:r>
          </a:p>
          <a:p>
            <a:pPr marL="0" indent="0" algn="just" eaLnBrk="1" fontAlgn="auto" hangingPunct="1">
              <a:spcBef>
                <a:spcPts val="0"/>
              </a:spcBef>
              <a:spcAft>
                <a:spcPts val="0"/>
              </a:spcAft>
              <a:buFont typeface="Arial" pitchFamily="34" charset="0"/>
              <a:buNone/>
              <a:defRPr/>
            </a:pPr>
            <a:endParaRPr lang="pl-PL" sz="2000" dirty="0" smtClean="0">
              <a:solidFill>
                <a:schemeClr val="tx2"/>
              </a:solidFill>
            </a:endParaRPr>
          </a:p>
          <a:p>
            <a:pPr algn="ctr" eaLnBrk="1" hangingPunct="1">
              <a:buFont typeface="Arial" charset="0"/>
              <a:buNone/>
              <a:defRPr/>
            </a:pPr>
            <a:r>
              <a:rPr lang="pl-PL" sz="2000" b="1" dirty="0" smtClean="0">
                <a:solidFill>
                  <a:srgbClr val="C00000"/>
                </a:solidFill>
              </a:rPr>
              <a:t>Jeżeli spadkobierca odrzuca spadek, dziedziczą jego zstępni.</a:t>
            </a:r>
          </a:p>
          <a:p>
            <a:pPr algn="ctr" eaLnBrk="1" hangingPunct="1">
              <a:buFont typeface="Arial" charset="0"/>
              <a:buNone/>
              <a:defRPr/>
            </a:pPr>
            <a:r>
              <a:rPr lang="pl-PL" sz="2000" b="1" dirty="0" smtClean="0">
                <a:solidFill>
                  <a:srgbClr val="C00000"/>
                </a:solidFill>
              </a:rPr>
              <a:t>Jeżeli zstępni nie chcą dziedziczyć, również muszą złożyć oświadczenie</a:t>
            </a:r>
            <a:br>
              <a:rPr lang="pl-PL" sz="2000" b="1" dirty="0" smtClean="0">
                <a:solidFill>
                  <a:srgbClr val="C00000"/>
                </a:solidFill>
              </a:rPr>
            </a:br>
            <a:r>
              <a:rPr lang="pl-PL" sz="2000" b="1" dirty="0" smtClean="0">
                <a:solidFill>
                  <a:srgbClr val="C00000"/>
                </a:solidFill>
              </a:rPr>
              <a:t>o odrzuceniu spadku!</a:t>
            </a:r>
          </a:p>
          <a:p>
            <a:pPr eaLnBrk="1" hangingPunct="1">
              <a:defRPr/>
            </a:pPr>
            <a:endParaRPr lang="pl-PL" sz="2000" dirty="0">
              <a:solidFill>
                <a:schemeClr val="tx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tx2">
              <a:lumMod val="40000"/>
              <a:lumOff val="60000"/>
            </a:schemeClr>
          </a:solidFill>
        </p:spPr>
        <p:txBody>
          <a:bodyPr/>
          <a:lstStyle/>
          <a:p>
            <a:pPr algn="l" eaLnBrk="1" hangingPunct="1">
              <a:defRPr/>
            </a:pPr>
            <a:r>
              <a:rPr lang="pl-PL" sz="2000" b="1" dirty="0" smtClean="0">
                <a:solidFill>
                  <a:schemeClr val="tx2"/>
                </a:solidFill>
              </a:rPr>
              <a:t>POSTĘPOWANIE SPADKOWE</a:t>
            </a:r>
            <a:endParaRPr lang="pl-PL" sz="2000" b="1" dirty="0">
              <a:solidFill>
                <a:schemeClr val="tx2"/>
              </a:solidFill>
            </a:endParaRPr>
          </a:p>
        </p:txBody>
      </p:sp>
      <p:sp>
        <p:nvSpPr>
          <p:cNvPr id="4" name="Symbol zastępczy zawartości 3"/>
          <p:cNvSpPr>
            <a:spLocks noGrp="1"/>
          </p:cNvSpPr>
          <p:nvPr>
            <p:ph sz="half" idx="1"/>
          </p:nvPr>
        </p:nvSpPr>
        <p:spPr>
          <a:xfrm>
            <a:off x="179388" y="1600200"/>
            <a:ext cx="4316412" cy="3773488"/>
          </a:xfrm>
        </p:spPr>
        <p:txBody>
          <a:bodyPr/>
          <a:lstStyle/>
          <a:p>
            <a:pPr algn="ctr" eaLnBrk="1" hangingPunct="1">
              <a:buFont typeface="Arial" charset="0"/>
              <a:buNone/>
            </a:pPr>
            <a:r>
              <a:rPr lang="pl-PL" sz="2000" b="1" smtClean="0">
                <a:solidFill>
                  <a:srgbClr val="C00000"/>
                </a:solidFill>
              </a:rPr>
              <a:t>W SĄDZIE</a:t>
            </a:r>
          </a:p>
          <a:p>
            <a:pPr eaLnBrk="1" hangingPunct="1">
              <a:buFont typeface="Wingdings" pitchFamily="2" charset="2"/>
              <a:buChar char="Ø"/>
            </a:pPr>
            <a:r>
              <a:rPr lang="pl-PL" sz="2000" smtClean="0">
                <a:solidFill>
                  <a:srgbClr val="C00000"/>
                </a:solidFill>
              </a:rPr>
              <a:t>sąd rejonowy ostatniego miejsca zamieszkania spadkodawcy</a:t>
            </a:r>
            <a:br>
              <a:rPr lang="pl-PL" sz="2000" smtClean="0">
                <a:solidFill>
                  <a:srgbClr val="C00000"/>
                </a:solidFill>
              </a:rPr>
            </a:br>
            <a:r>
              <a:rPr lang="pl-PL" sz="2000" smtClean="0">
                <a:solidFill>
                  <a:srgbClr val="C00000"/>
                </a:solidFill>
              </a:rPr>
              <a:t>(wydział cywilny)</a:t>
            </a:r>
            <a:endParaRPr lang="pl-PL" sz="800" smtClean="0">
              <a:solidFill>
                <a:srgbClr val="C00000"/>
              </a:solidFill>
            </a:endParaRPr>
          </a:p>
          <a:p>
            <a:pPr eaLnBrk="1" hangingPunct="1">
              <a:buFont typeface="Wingdings" pitchFamily="2" charset="2"/>
              <a:buChar char="Ø"/>
            </a:pPr>
            <a:r>
              <a:rPr lang="pl-PL" sz="2000" smtClean="0">
                <a:solidFill>
                  <a:srgbClr val="C00000"/>
                </a:solidFill>
              </a:rPr>
              <a:t>ogłoszenie testamentu, złożenie oświadczenia o przyjęciu/odrzuceniu spadku, dział spadku</a:t>
            </a:r>
          </a:p>
          <a:p>
            <a:pPr eaLnBrk="1" hangingPunct="1">
              <a:buFont typeface="Wingdings" pitchFamily="2" charset="2"/>
              <a:buChar char="Ø"/>
            </a:pPr>
            <a:r>
              <a:rPr lang="pl-PL" sz="2000" smtClean="0">
                <a:solidFill>
                  <a:srgbClr val="C00000"/>
                </a:solidFill>
              </a:rPr>
              <a:t>stwierdzenie nabycia spadku</a:t>
            </a:r>
          </a:p>
          <a:p>
            <a:pPr eaLnBrk="1" hangingPunct="1">
              <a:buFont typeface="Wingdings" pitchFamily="2" charset="2"/>
              <a:buChar char="Ø"/>
            </a:pPr>
            <a:r>
              <a:rPr lang="pl-PL" sz="2000" smtClean="0">
                <a:solidFill>
                  <a:srgbClr val="C00000"/>
                </a:solidFill>
              </a:rPr>
              <a:t>dochodzenie zachowku</a:t>
            </a:r>
          </a:p>
          <a:p>
            <a:pPr eaLnBrk="1" hangingPunct="1">
              <a:buFont typeface="Wingdings" pitchFamily="2" charset="2"/>
              <a:buChar char="Ø"/>
            </a:pPr>
            <a:r>
              <a:rPr lang="pl-PL" sz="2000" smtClean="0">
                <a:solidFill>
                  <a:srgbClr val="C00000"/>
                </a:solidFill>
              </a:rPr>
              <a:t>dłuższy czas oczekiwania, niższe koszty</a:t>
            </a:r>
          </a:p>
          <a:p>
            <a:pPr eaLnBrk="1" hangingPunct="1">
              <a:buFont typeface="Wingdings" pitchFamily="2" charset="2"/>
              <a:buChar char="Ø"/>
            </a:pPr>
            <a:endParaRPr lang="pl-PL" sz="2000" smtClean="0"/>
          </a:p>
        </p:txBody>
      </p:sp>
      <p:sp>
        <p:nvSpPr>
          <p:cNvPr id="5" name="Symbol zastępczy zawartości 4"/>
          <p:cNvSpPr>
            <a:spLocks noGrp="1"/>
          </p:cNvSpPr>
          <p:nvPr>
            <p:ph sz="half" idx="2"/>
          </p:nvPr>
        </p:nvSpPr>
        <p:spPr>
          <a:xfrm>
            <a:off x="4648200" y="1600200"/>
            <a:ext cx="4316413" cy="3773488"/>
          </a:xfrm>
        </p:spPr>
        <p:txBody>
          <a:bodyPr/>
          <a:lstStyle/>
          <a:p>
            <a:pPr algn="ctr" eaLnBrk="1" hangingPunct="1">
              <a:buFont typeface="Arial" charset="0"/>
              <a:buNone/>
            </a:pPr>
            <a:r>
              <a:rPr lang="pl-PL" sz="2000" b="1" smtClean="0">
                <a:solidFill>
                  <a:srgbClr val="00B050"/>
                </a:solidFill>
              </a:rPr>
              <a:t>U NOTARIUSZA</a:t>
            </a:r>
            <a:endParaRPr lang="pl-PL" sz="2000" smtClean="0"/>
          </a:p>
          <a:p>
            <a:pPr eaLnBrk="1" hangingPunct="1">
              <a:buFont typeface="Arial" charset="0"/>
              <a:buNone/>
            </a:pPr>
            <a:endParaRPr lang="pl-PL" sz="1000" smtClean="0"/>
          </a:p>
          <a:p>
            <a:pPr eaLnBrk="1" hangingPunct="1">
              <a:buFont typeface="Wingdings" pitchFamily="2" charset="2"/>
              <a:buChar char="Ø"/>
            </a:pPr>
            <a:r>
              <a:rPr lang="pl-PL" sz="2000" smtClean="0">
                <a:solidFill>
                  <a:srgbClr val="00B050"/>
                </a:solidFill>
              </a:rPr>
              <a:t>dowolna kancelaria notarialna</a:t>
            </a:r>
          </a:p>
          <a:p>
            <a:pPr eaLnBrk="1" hangingPunct="1">
              <a:buFont typeface="Arial" charset="0"/>
              <a:buNone/>
            </a:pPr>
            <a:endParaRPr lang="pl-PL" sz="2500" smtClean="0">
              <a:solidFill>
                <a:srgbClr val="00B050"/>
              </a:solidFill>
            </a:endParaRPr>
          </a:p>
          <a:p>
            <a:pPr eaLnBrk="1" hangingPunct="1">
              <a:buFont typeface="Wingdings" pitchFamily="2" charset="2"/>
              <a:buChar char="Ø"/>
            </a:pPr>
            <a:r>
              <a:rPr lang="pl-PL" sz="2000" smtClean="0">
                <a:solidFill>
                  <a:srgbClr val="00B050"/>
                </a:solidFill>
              </a:rPr>
              <a:t>ogłoszenie testamentu, złożenie oświadczenia o przyjęciu/odrzuceniu spadku, dział spadku</a:t>
            </a:r>
          </a:p>
          <a:p>
            <a:pPr eaLnBrk="1" hangingPunct="1">
              <a:buFont typeface="Wingdings" pitchFamily="2" charset="2"/>
              <a:buChar char="Ø"/>
            </a:pPr>
            <a:r>
              <a:rPr lang="pl-PL" sz="2000" smtClean="0">
                <a:solidFill>
                  <a:srgbClr val="00B050"/>
                </a:solidFill>
              </a:rPr>
              <a:t>akt poświadczenia dziedziczenia</a:t>
            </a:r>
          </a:p>
          <a:p>
            <a:pPr eaLnBrk="1" hangingPunct="1">
              <a:buFont typeface="Arial" charset="0"/>
              <a:buNone/>
            </a:pPr>
            <a:endParaRPr lang="pl-PL" sz="2000" smtClean="0">
              <a:solidFill>
                <a:srgbClr val="00B050"/>
              </a:solidFill>
            </a:endParaRPr>
          </a:p>
          <a:p>
            <a:pPr eaLnBrk="1" hangingPunct="1">
              <a:buFont typeface="Wingdings" pitchFamily="2" charset="2"/>
              <a:buChar char="Ø"/>
            </a:pPr>
            <a:r>
              <a:rPr lang="pl-PL" sz="2000" smtClean="0">
                <a:solidFill>
                  <a:srgbClr val="00B050"/>
                </a:solidFill>
              </a:rPr>
              <a:t>uzgodnienie terminu, wyższe koszty</a:t>
            </a:r>
          </a:p>
        </p:txBody>
      </p:sp>
      <p:sp>
        <p:nvSpPr>
          <p:cNvPr id="7" name="pole tekstowe 6"/>
          <p:cNvSpPr txBox="1"/>
          <p:nvPr/>
        </p:nvSpPr>
        <p:spPr>
          <a:xfrm>
            <a:off x="250825" y="5732463"/>
            <a:ext cx="7777163" cy="831850"/>
          </a:xfrm>
          <a:prstGeom prst="rect">
            <a:avLst/>
          </a:prstGeom>
          <a:noFill/>
        </p:spPr>
        <p:txBody>
          <a:bodyPr>
            <a:spAutoFit/>
          </a:bodyPr>
          <a:lstStyle/>
          <a:p>
            <a:pPr algn="just">
              <a:defRPr/>
            </a:pPr>
            <a:r>
              <a:rPr lang="pl-PL" sz="1600" b="1" dirty="0">
                <a:solidFill>
                  <a:srgbClr val="00B050"/>
                </a:solidFill>
                <a:latin typeface="+mj-lt"/>
              </a:rPr>
              <a:t>Postępowanie spadkowe u notariusza dotyczące sporządzenia aktu poświadczenia dziedziczenia wymaga obecności </a:t>
            </a:r>
            <a:r>
              <a:rPr lang="pl-PL" sz="1600" b="1" dirty="0">
                <a:solidFill>
                  <a:schemeClr val="tx2"/>
                </a:solidFill>
                <a:latin typeface="+mj-lt"/>
              </a:rPr>
              <a:t>WSZYSTKICH</a:t>
            </a:r>
            <a:r>
              <a:rPr lang="pl-PL" sz="1600" b="1" dirty="0">
                <a:solidFill>
                  <a:srgbClr val="00B050"/>
                </a:solidFill>
                <a:latin typeface="+mj-lt"/>
              </a:rPr>
              <a:t> osób, którzy mogą wchodzić w rachubę jako spadkobiercy i </a:t>
            </a:r>
            <a:r>
              <a:rPr lang="pl-PL" sz="1600" b="1" dirty="0">
                <a:solidFill>
                  <a:schemeClr val="tx2"/>
                </a:solidFill>
                <a:latin typeface="+mj-lt"/>
              </a:rPr>
              <a:t>ZGODY</a:t>
            </a:r>
            <a:r>
              <a:rPr lang="pl-PL" sz="1600" b="1" dirty="0">
                <a:solidFill>
                  <a:srgbClr val="00B050"/>
                </a:solidFill>
                <a:latin typeface="+mj-lt"/>
              </a:rPr>
              <a:t> między nimi.</a:t>
            </a:r>
          </a:p>
        </p:txBody>
      </p:sp>
      <p:cxnSp>
        <p:nvCxnSpPr>
          <p:cNvPr id="20" name="Łącznik prosty ze strzałką 19"/>
          <p:cNvCxnSpPr/>
          <p:nvPr/>
        </p:nvCxnSpPr>
        <p:spPr>
          <a:xfrm flipH="1">
            <a:off x="3924300" y="4221163"/>
            <a:ext cx="1008063" cy="1511300"/>
          </a:xfrm>
          <a:prstGeom prst="straightConnector1">
            <a:avLst/>
          </a:prstGeom>
          <a:ln w="57150">
            <a:solidFill>
              <a:srgbClr val="00B05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7"/>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accent1">
              <a:lumMod val="20000"/>
              <a:lumOff val="80000"/>
            </a:schemeClr>
          </a:solidFill>
        </p:spPr>
        <p:txBody>
          <a:bodyPr/>
          <a:lstStyle/>
          <a:p>
            <a:pPr algn="l" eaLnBrk="1" hangingPunct="1">
              <a:defRPr/>
            </a:pPr>
            <a:r>
              <a:rPr lang="pl-PL" sz="2000" b="1" dirty="0" smtClean="0">
                <a:solidFill>
                  <a:schemeClr val="accent1"/>
                </a:solidFill>
              </a:rPr>
              <a:t>POSTĘPOWANIE SPADKOWE</a:t>
            </a:r>
            <a:endParaRPr lang="pl-PL" sz="2000" dirty="0">
              <a:solidFill>
                <a:schemeClr val="accent1"/>
              </a:solidFill>
            </a:endParaRPr>
          </a:p>
        </p:txBody>
      </p:sp>
      <p:sp>
        <p:nvSpPr>
          <p:cNvPr id="5" name="Symbol zastępczy zawartości 4"/>
          <p:cNvSpPr>
            <a:spLocks noGrp="1"/>
          </p:cNvSpPr>
          <p:nvPr>
            <p:ph idx="1"/>
          </p:nvPr>
        </p:nvSpPr>
        <p:spPr>
          <a:xfrm>
            <a:off x="0" y="1412875"/>
            <a:ext cx="9144000" cy="5445125"/>
          </a:xfrm>
        </p:spPr>
        <p:txBody>
          <a:bodyPr/>
          <a:lstStyle/>
          <a:p>
            <a:pPr algn="ctr" eaLnBrk="1" hangingPunct="1">
              <a:buFont typeface="Arial" charset="0"/>
              <a:buNone/>
            </a:pPr>
            <a:r>
              <a:rPr lang="pl-PL" sz="1200" b="1" smtClean="0">
                <a:solidFill>
                  <a:schemeClr val="tx2"/>
                </a:solidFill>
              </a:rPr>
              <a:t>	</a:t>
            </a:r>
            <a:r>
              <a:rPr lang="pl-PL" sz="1800" b="1" smtClean="0">
                <a:solidFill>
                  <a:schemeClr val="tx2"/>
                </a:solidFill>
              </a:rPr>
              <a:t>art. 628 Kodeksu postępowania cywilnego</a:t>
            </a:r>
          </a:p>
          <a:p>
            <a:pPr algn="just" eaLnBrk="1" hangingPunct="1">
              <a:buFont typeface="Arial" charset="0"/>
              <a:buNone/>
            </a:pPr>
            <a:r>
              <a:rPr lang="pl-PL" sz="1200" smtClean="0">
                <a:solidFill>
                  <a:schemeClr val="tx2"/>
                </a:solidFill>
              </a:rPr>
              <a:t>	</a:t>
            </a:r>
            <a:r>
              <a:rPr lang="pl-PL" sz="1600" smtClean="0">
                <a:solidFill>
                  <a:schemeClr val="tx2"/>
                </a:solidFill>
              </a:rPr>
              <a:t>Do czynności w postępowaniu spadkowym (…) wyłącznie właściwy jest </a:t>
            </a:r>
            <a:r>
              <a:rPr lang="pl-PL" sz="1600" b="1" smtClean="0">
                <a:solidFill>
                  <a:srgbClr val="C00000"/>
                </a:solidFill>
              </a:rPr>
              <a:t>sąd ostatniego miejsca zamieszkania spadkodawcy</a:t>
            </a:r>
            <a:r>
              <a:rPr lang="pl-PL" sz="1600" smtClean="0">
                <a:solidFill>
                  <a:schemeClr val="tx2"/>
                </a:solidFill>
              </a:rPr>
              <a:t>, a jeżeli jego miejsca zamieszkania w Polsce nie da się ustalić, sąd miejsca,</a:t>
            </a:r>
            <a:br>
              <a:rPr lang="pl-PL" sz="1600" smtClean="0">
                <a:solidFill>
                  <a:schemeClr val="tx2"/>
                </a:solidFill>
              </a:rPr>
            </a:br>
            <a:r>
              <a:rPr lang="pl-PL" sz="1600" smtClean="0">
                <a:solidFill>
                  <a:schemeClr val="tx2"/>
                </a:solidFill>
              </a:rPr>
              <a:t>w którym znajduje się majątek spadkowy lub jego część (sąd spadku). W braku powyższych podstaw sądem spadku jest sąd rejonowy dla m. st. Warszawy.</a:t>
            </a:r>
          </a:p>
          <a:p>
            <a:pPr algn="just" eaLnBrk="1" hangingPunct="1">
              <a:buFont typeface="Arial" charset="0"/>
              <a:buNone/>
            </a:pPr>
            <a:endParaRPr lang="pl-PL" sz="800" smtClean="0">
              <a:solidFill>
                <a:schemeClr val="tx2"/>
              </a:solidFill>
            </a:endParaRPr>
          </a:p>
          <a:p>
            <a:pPr algn="just" eaLnBrk="1" hangingPunct="1">
              <a:buFont typeface="Arial" charset="0"/>
              <a:buNone/>
            </a:pPr>
            <a:endParaRPr lang="pl-PL" sz="800" smtClean="0">
              <a:solidFill>
                <a:schemeClr val="tx2"/>
              </a:solidFill>
            </a:endParaRPr>
          </a:p>
          <a:p>
            <a:pPr algn="just" eaLnBrk="1" hangingPunct="1">
              <a:buFont typeface="Arial" charset="0"/>
              <a:buNone/>
            </a:pPr>
            <a:endParaRPr lang="pl-PL" sz="800" smtClean="0">
              <a:solidFill>
                <a:schemeClr val="tx2"/>
              </a:solidFill>
            </a:endParaRPr>
          </a:p>
          <a:p>
            <a:pPr algn="ctr" eaLnBrk="1" hangingPunct="1">
              <a:spcBef>
                <a:spcPct val="0"/>
              </a:spcBef>
              <a:buFont typeface="Arial" charset="0"/>
              <a:buNone/>
            </a:pPr>
            <a:r>
              <a:rPr lang="pl-PL" sz="1200" b="1" smtClean="0"/>
              <a:t>	</a:t>
            </a:r>
            <a:r>
              <a:rPr lang="pl-PL" sz="1800" b="1" smtClean="0">
                <a:solidFill>
                  <a:schemeClr val="tx2"/>
                </a:solidFill>
              </a:rPr>
              <a:t>art. 640 Kodeksu postępowania cywilnego</a:t>
            </a:r>
          </a:p>
          <a:p>
            <a:pPr algn="just" eaLnBrk="1" hangingPunct="1">
              <a:spcBef>
                <a:spcPct val="0"/>
              </a:spcBef>
              <a:buFont typeface="Arial" charset="0"/>
              <a:buNone/>
            </a:pPr>
            <a:r>
              <a:rPr lang="pl-PL" sz="1200" b="1" smtClean="0"/>
              <a:t>	</a:t>
            </a:r>
            <a:r>
              <a:rPr lang="pl-PL" sz="1600" smtClean="0">
                <a:solidFill>
                  <a:schemeClr val="tx2"/>
                </a:solidFill>
              </a:rPr>
              <a:t> § 1. Oświadczenie o przyjęciu spadku (…) albo o odrzuceniu spadku może być złożone </a:t>
            </a:r>
            <a:r>
              <a:rPr lang="pl-PL" sz="1600" b="1" smtClean="0">
                <a:solidFill>
                  <a:srgbClr val="C00000"/>
                </a:solidFill>
              </a:rPr>
              <a:t>przed notariuszem </a:t>
            </a:r>
            <a:r>
              <a:rPr lang="pl-PL" sz="1600" smtClean="0">
                <a:solidFill>
                  <a:schemeClr val="tx2"/>
                </a:solidFill>
              </a:rPr>
              <a:t>lub </a:t>
            </a:r>
            <a:r>
              <a:rPr lang="pl-PL" sz="1600" b="1" smtClean="0">
                <a:solidFill>
                  <a:srgbClr val="C00000"/>
                </a:solidFill>
              </a:rPr>
              <a:t>w sądzie rejonowym</a:t>
            </a:r>
            <a:r>
              <a:rPr lang="pl-PL" sz="1600" smtClean="0">
                <a:solidFill>
                  <a:srgbClr val="C00000"/>
                </a:solidFill>
              </a:rPr>
              <a:t>, w którego okręgu znajduje się miejsce zamieszkania lub pobytu składającego oświadczenie</a:t>
            </a:r>
            <a:r>
              <a:rPr lang="pl-PL" sz="1600" smtClean="0">
                <a:solidFill>
                  <a:schemeClr val="tx2"/>
                </a:solidFill>
              </a:rPr>
              <a:t>. Notariusz lub sąd prześle niezwłocznie oświadczenie (…) do sądu spadku.</a:t>
            </a:r>
          </a:p>
          <a:p>
            <a:pPr algn="just" eaLnBrk="1" hangingPunct="1">
              <a:spcBef>
                <a:spcPct val="0"/>
              </a:spcBef>
              <a:buFont typeface="Arial" charset="0"/>
              <a:buNone/>
            </a:pPr>
            <a:r>
              <a:rPr lang="pl-PL" sz="1600" smtClean="0">
                <a:solidFill>
                  <a:schemeClr val="tx2"/>
                </a:solidFill>
              </a:rPr>
              <a:t>	§ 2. Oświadczenia, o których mowa w paragrafie pierwszym, mogą być również składane w sądzie spadku w toku postępowania o stwierdzenie praw do spadku.</a:t>
            </a:r>
          </a:p>
          <a:p>
            <a:pPr eaLnBrk="1" hangingPunct="1">
              <a:spcBef>
                <a:spcPct val="0"/>
              </a:spcBef>
              <a:buFont typeface="Arial" charset="0"/>
              <a:buNone/>
            </a:pPr>
            <a:endParaRPr lang="pl-PL" sz="800" b="1" smtClean="0"/>
          </a:p>
          <a:p>
            <a:pPr eaLnBrk="1" hangingPunct="1">
              <a:spcBef>
                <a:spcPct val="0"/>
              </a:spcBef>
              <a:buFont typeface="Arial" charset="0"/>
              <a:buNone/>
            </a:pPr>
            <a:endParaRPr lang="pl-PL" sz="800" b="1" smtClean="0"/>
          </a:p>
          <a:p>
            <a:pPr eaLnBrk="1" hangingPunct="1">
              <a:spcBef>
                <a:spcPct val="0"/>
              </a:spcBef>
              <a:buFont typeface="Arial" charset="0"/>
              <a:buNone/>
            </a:pPr>
            <a:endParaRPr lang="pl-PL" sz="800" b="1" smtClean="0"/>
          </a:p>
          <a:p>
            <a:pPr algn="ctr" eaLnBrk="1" hangingPunct="1">
              <a:spcBef>
                <a:spcPct val="0"/>
              </a:spcBef>
              <a:buFont typeface="Arial" charset="0"/>
              <a:buNone/>
            </a:pPr>
            <a:r>
              <a:rPr lang="pl-PL" sz="1200" b="1" smtClean="0">
                <a:solidFill>
                  <a:schemeClr val="tx2"/>
                </a:solidFill>
              </a:rPr>
              <a:t>	</a:t>
            </a:r>
            <a:r>
              <a:rPr lang="pl-PL" sz="1800" b="1" smtClean="0">
                <a:solidFill>
                  <a:schemeClr val="tx2"/>
                </a:solidFill>
              </a:rPr>
              <a:t>art. 1018 § 3 Kodeksu cywilnego</a:t>
            </a:r>
          </a:p>
          <a:p>
            <a:pPr algn="just" eaLnBrk="1" hangingPunct="1">
              <a:spcBef>
                <a:spcPct val="0"/>
              </a:spcBef>
              <a:buFont typeface="Arial" charset="0"/>
              <a:buNone/>
            </a:pPr>
            <a:r>
              <a:rPr lang="pl-PL" sz="1800" smtClean="0">
                <a:solidFill>
                  <a:schemeClr val="tx2"/>
                </a:solidFill>
              </a:rPr>
              <a:t>	</a:t>
            </a:r>
            <a:r>
              <a:rPr lang="pl-PL" sz="1600" smtClean="0">
                <a:solidFill>
                  <a:schemeClr val="tx2"/>
                </a:solidFill>
              </a:rPr>
              <a:t>Oświadczenie o przyjęciu lub o odrzuceniu spadku składa się przed sądem lub przed notariuszem. Można je złożyć ustnie lub na piśmie z podpisem urzędowo poświadczonym. Pełnomocnictwo do złożenia oświadczenia o przyjęciu lub o odrzuceniu spadku powinno być pisemne z podpisem urzędowo poświadczonym.</a:t>
            </a:r>
          </a:p>
          <a:p>
            <a:pPr eaLnBrk="1" hangingPunct="1"/>
            <a:endParaRPr lang="pl-PL" sz="12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
                                            <p:txEl>
                                              <p:pRg st="11" end="1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accent1">
              <a:lumMod val="20000"/>
              <a:lumOff val="80000"/>
            </a:schemeClr>
          </a:solidFill>
        </p:spPr>
        <p:txBody>
          <a:bodyPr/>
          <a:lstStyle/>
          <a:p>
            <a:pPr algn="l" eaLnBrk="1" hangingPunct="1">
              <a:defRPr/>
            </a:pPr>
            <a:r>
              <a:rPr lang="pl-PL" sz="2000" b="1" dirty="0" smtClean="0">
                <a:solidFill>
                  <a:schemeClr val="accent1"/>
                </a:solidFill>
              </a:rPr>
              <a:t>POSTĘPOWANIE SPADKOWE - pytania</a:t>
            </a:r>
            <a:endParaRPr lang="pl-PL" sz="2000" b="1" dirty="0">
              <a:solidFill>
                <a:schemeClr val="accent1"/>
              </a:solidFill>
            </a:endParaRPr>
          </a:p>
        </p:txBody>
      </p:sp>
      <p:sp>
        <p:nvSpPr>
          <p:cNvPr id="45059" name="Symbol zastępczy zawartości 2"/>
          <p:cNvSpPr>
            <a:spLocks noGrp="1"/>
          </p:cNvSpPr>
          <p:nvPr>
            <p:ph idx="1"/>
          </p:nvPr>
        </p:nvSpPr>
        <p:spPr>
          <a:xfrm>
            <a:off x="0" y="1484313"/>
            <a:ext cx="9144000" cy="5184775"/>
          </a:xfrm>
        </p:spPr>
        <p:txBody>
          <a:bodyPr/>
          <a:lstStyle/>
          <a:p>
            <a:pPr algn="just" eaLnBrk="1" hangingPunct="1">
              <a:buFont typeface="Arial" charset="0"/>
              <a:buNone/>
            </a:pPr>
            <a:r>
              <a:rPr lang="pl-PL" sz="2000" dirty="0" smtClean="0"/>
              <a:t>	</a:t>
            </a:r>
            <a:r>
              <a:rPr lang="pl-PL" sz="1800" b="1" dirty="0" smtClean="0">
                <a:solidFill>
                  <a:schemeClr val="tx2"/>
                </a:solidFill>
              </a:rPr>
              <a:t>1. Pani Aldonie zmarł ojciec. Pani Aldona mieszka w Częstochowie, jej rodzice i rodzeństwo zaś w Gdyni. Gdzie pani Aldona może złożyć oświadczenie o przyjęciu lub odrzuceniu spadku?</a:t>
            </a:r>
          </a:p>
          <a:p>
            <a:pPr algn="ctr" eaLnBrk="1" hangingPunct="1">
              <a:buFont typeface="Arial" charset="0"/>
              <a:buNone/>
            </a:pPr>
            <a:r>
              <a:rPr lang="pl-PL" sz="1800" dirty="0" smtClean="0"/>
              <a:t>	</a:t>
            </a:r>
            <a:r>
              <a:rPr lang="pl-PL" sz="1600" b="1" dirty="0" smtClean="0">
                <a:solidFill>
                  <a:srgbClr val="C00000"/>
                </a:solidFill>
              </a:rPr>
              <a:t>W SĄDZIE REJONOWYM w CZĘSTOCHOWIE, u NOTARIUSZA albo w tzw. SĄDZIE SPADKU</a:t>
            </a:r>
          </a:p>
          <a:p>
            <a:pPr eaLnBrk="1" hangingPunct="1">
              <a:buFont typeface="Arial" charset="0"/>
              <a:buNone/>
            </a:pPr>
            <a:endParaRPr lang="pl-PL" sz="800" b="1" dirty="0" smtClean="0">
              <a:solidFill>
                <a:srgbClr val="C00000"/>
              </a:solidFill>
            </a:endParaRPr>
          </a:p>
          <a:p>
            <a:pPr eaLnBrk="1" hangingPunct="1">
              <a:buFont typeface="Arial" charset="0"/>
              <a:buNone/>
            </a:pPr>
            <a:endParaRPr lang="pl-PL" sz="800" b="1" dirty="0" smtClean="0">
              <a:solidFill>
                <a:srgbClr val="C00000"/>
              </a:solidFill>
            </a:endParaRPr>
          </a:p>
          <a:p>
            <a:pPr algn="just" eaLnBrk="1" hangingPunct="1">
              <a:buFont typeface="Arial" charset="0"/>
              <a:buNone/>
            </a:pPr>
            <a:r>
              <a:rPr lang="pl-PL" sz="1800" dirty="0" smtClean="0"/>
              <a:t>	</a:t>
            </a:r>
            <a:r>
              <a:rPr lang="pl-PL" sz="1800" b="1" dirty="0" smtClean="0">
                <a:solidFill>
                  <a:schemeClr val="tx2"/>
                </a:solidFill>
              </a:rPr>
              <a:t>2. Pan Melchior chce przeprowadzić postępowanie spadkowe po swojej zmarłej żonie</a:t>
            </a:r>
            <a:br>
              <a:rPr lang="pl-PL" sz="1800" b="1" dirty="0" smtClean="0">
                <a:solidFill>
                  <a:schemeClr val="tx2"/>
                </a:solidFill>
              </a:rPr>
            </a:br>
            <a:r>
              <a:rPr lang="pl-PL" sz="1800" b="1" dirty="0" smtClean="0">
                <a:solidFill>
                  <a:schemeClr val="tx2"/>
                </a:solidFill>
              </a:rPr>
              <a:t>u notariusza. Pan Melchior nie utrzymuje kontaktów ze swoim synem, który wyjechał 10 lat temu za granicę i nie interesował się rodzicami. Czy pan Melchior może iść</a:t>
            </a:r>
            <a:br>
              <a:rPr lang="pl-PL" sz="1800" b="1" dirty="0" smtClean="0">
                <a:solidFill>
                  <a:schemeClr val="tx2"/>
                </a:solidFill>
              </a:rPr>
            </a:br>
            <a:r>
              <a:rPr lang="pl-PL" sz="1800" b="1" dirty="0" smtClean="0">
                <a:solidFill>
                  <a:schemeClr val="tx2"/>
                </a:solidFill>
              </a:rPr>
              <a:t>do notariusza?</a:t>
            </a:r>
          </a:p>
          <a:p>
            <a:pPr algn="ctr" eaLnBrk="1" hangingPunct="1">
              <a:buFont typeface="Arial" charset="0"/>
              <a:buNone/>
            </a:pPr>
            <a:r>
              <a:rPr lang="pl-PL" sz="1800" dirty="0" smtClean="0"/>
              <a:t>	</a:t>
            </a:r>
            <a:r>
              <a:rPr lang="pl-PL" sz="1600" b="1" dirty="0" smtClean="0">
                <a:solidFill>
                  <a:srgbClr val="C00000"/>
                </a:solidFill>
              </a:rPr>
              <a:t>NIE, u NOTARIUSZA MUSZĄ STAWIĆ SIĘ WSZYSCY SPADKOBIERCY i ZGODNIE ZAŻĄDAĆ SPORZĄDZENIA AKTU POŚWIADCZENIA DZIEDZICZENIA.</a:t>
            </a:r>
          </a:p>
          <a:p>
            <a:pPr algn="just" eaLnBrk="1" hangingPunct="1">
              <a:buFont typeface="Arial" charset="0"/>
              <a:buNone/>
            </a:pPr>
            <a:endParaRPr lang="pl-PL" sz="800" dirty="0" smtClean="0">
              <a:solidFill>
                <a:srgbClr val="C00000"/>
              </a:solidFill>
            </a:endParaRPr>
          </a:p>
          <a:p>
            <a:pPr algn="just" eaLnBrk="1" hangingPunct="1">
              <a:buFont typeface="Arial" charset="0"/>
              <a:buNone/>
            </a:pPr>
            <a:endParaRPr lang="pl-PL" sz="800" dirty="0" smtClean="0">
              <a:solidFill>
                <a:srgbClr val="C00000"/>
              </a:solidFill>
            </a:endParaRPr>
          </a:p>
          <a:p>
            <a:pPr algn="just" eaLnBrk="1" hangingPunct="1">
              <a:buFont typeface="Arial" charset="0"/>
              <a:buNone/>
            </a:pPr>
            <a:r>
              <a:rPr lang="pl-PL" sz="1800" dirty="0" smtClean="0"/>
              <a:t>	</a:t>
            </a:r>
            <a:r>
              <a:rPr lang="pl-PL" sz="1800" b="1" dirty="0" smtClean="0">
                <a:solidFill>
                  <a:schemeClr val="tx2"/>
                </a:solidFill>
              </a:rPr>
              <a:t>3. Pani Walentyna zmarła, pozostawiając męża Hieronima i dwoje dorosłych dzieci – Elwirę</a:t>
            </a:r>
            <a:br>
              <a:rPr lang="pl-PL" sz="1800" b="1" dirty="0" smtClean="0">
                <a:solidFill>
                  <a:schemeClr val="tx2"/>
                </a:solidFill>
              </a:rPr>
            </a:br>
            <a:r>
              <a:rPr lang="pl-PL" sz="1800" b="1" dirty="0" smtClean="0">
                <a:solidFill>
                  <a:schemeClr val="tx2"/>
                </a:solidFill>
              </a:rPr>
              <a:t>i Eryka. Pan Hieronim udał się z dziećmi do notariusza w celu przeprowadzenia postępowania spadkowego. Jednak Elwira i Eryk kłócą się co do wielkości przypadających im udziałów w spadku. Czy notariusz może przeprowadzić to postępowanie?</a:t>
            </a:r>
          </a:p>
          <a:p>
            <a:pPr algn="ctr" eaLnBrk="1" hangingPunct="1">
              <a:buFont typeface="Arial" charset="0"/>
              <a:buNone/>
            </a:pPr>
            <a:r>
              <a:rPr lang="pl-PL" sz="1600" b="1" dirty="0" smtClean="0">
                <a:solidFill>
                  <a:srgbClr val="C00000"/>
                </a:solidFill>
              </a:rPr>
              <a:t>NIE, JEŻELI MIĘDZY SPADKOBIERCAMI ISTNIEJE SPÓR, MUSZĄ UDAĆ SIĘ DO SĄDU.</a:t>
            </a:r>
            <a:endParaRPr lang="pl-PL" sz="1600" dirty="0" smtClean="0"/>
          </a:p>
          <a:p>
            <a:pPr algn="just" eaLnBrk="1" hangingPunct="1">
              <a:buFont typeface="Arial" charset="0"/>
              <a:buNone/>
            </a:pPr>
            <a:endParaRPr lang="pl-PL" sz="18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505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5059">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5059">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5059">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5059">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8229600" cy="6249987"/>
          </a:xfrm>
          <a:solidFill>
            <a:srgbClr val="FFFF66"/>
          </a:solidFill>
        </p:spPr>
        <p:txBody>
          <a:bodyPr rtlCol="0">
            <a:normAutofit/>
          </a:bodyPr>
          <a:lstStyle/>
          <a:p>
            <a:pPr algn="l" eaLnBrk="1" fontAlgn="auto" hangingPunct="1">
              <a:spcAft>
                <a:spcPts val="0"/>
              </a:spcAft>
              <a:defRPr/>
            </a:pPr>
            <a:r>
              <a:rPr lang="pl-PL" sz="3300" b="1" dirty="0" smtClean="0">
                <a:solidFill>
                  <a:schemeClr val="tx2"/>
                </a:solidFill>
              </a:rPr>
              <a:t/>
            </a:r>
            <a:br>
              <a:rPr lang="pl-PL" sz="3300" b="1" dirty="0" smtClean="0">
                <a:solidFill>
                  <a:schemeClr val="tx2"/>
                </a:solidFill>
              </a:rPr>
            </a:br>
            <a:endParaRPr lang="pl-PL" dirty="0">
              <a:solidFill>
                <a:schemeClr val="accent2">
                  <a:lumMod val="75000"/>
                </a:schemeClr>
              </a:solidFill>
            </a:endParaRPr>
          </a:p>
        </p:txBody>
      </p:sp>
      <p:sp>
        <p:nvSpPr>
          <p:cNvPr id="3" name="Symbol zastępczy zawartości 2"/>
          <p:cNvSpPr>
            <a:spLocks noGrp="1"/>
          </p:cNvSpPr>
          <p:nvPr>
            <p:ph idx="1"/>
          </p:nvPr>
        </p:nvSpPr>
        <p:spPr>
          <a:xfrm>
            <a:off x="107950" y="115888"/>
            <a:ext cx="8928100" cy="6626225"/>
          </a:xfrm>
          <a:solidFill>
            <a:schemeClr val="tx2">
              <a:lumMod val="40000"/>
              <a:lumOff val="60000"/>
            </a:schemeClr>
          </a:solidFill>
        </p:spPr>
        <p:txBody>
          <a:bodyPr rtlCol="0">
            <a:normAutofit/>
          </a:bodyPr>
          <a:lstStyle/>
          <a:p>
            <a:pPr algn="ctr" eaLnBrk="1" fontAlgn="auto" hangingPunct="1">
              <a:spcAft>
                <a:spcPts val="0"/>
              </a:spcAft>
              <a:buFont typeface="Arial" pitchFamily="34" charset="0"/>
              <a:buNone/>
              <a:defRPr/>
            </a:pPr>
            <a:endParaRPr lang="pl-PL" sz="3000" b="1" dirty="0" smtClean="0">
              <a:solidFill>
                <a:schemeClr val="tx2"/>
              </a:solidFill>
            </a:endParaRPr>
          </a:p>
          <a:p>
            <a:pPr algn="ctr" eaLnBrk="1" fontAlgn="auto" hangingPunct="1">
              <a:spcAft>
                <a:spcPts val="0"/>
              </a:spcAft>
              <a:buFont typeface="Arial" pitchFamily="34" charset="0"/>
              <a:buNone/>
              <a:defRPr/>
            </a:pPr>
            <a:endParaRPr lang="pl-PL" sz="3000" b="1" dirty="0" smtClean="0">
              <a:solidFill>
                <a:schemeClr val="tx2"/>
              </a:solidFill>
            </a:endParaRPr>
          </a:p>
          <a:p>
            <a:pPr algn="ctr" eaLnBrk="1" fontAlgn="auto" hangingPunct="1">
              <a:spcAft>
                <a:spcPts val="0"/>
              </a:spcAft>
              <a:buFont typeface="Arial" pitchFamily="34" charset="0"/>
              <a:buNone/>
              <a:defRPr/>
            </a:pPr>
            <a:endParaRPr lang="pl-PL" sz="3000" b="1" dirty="0" smtClean="0">
              <a:solidFill>
                <a:schemeClr val="tx2"/>
              </a:solidFill>
            </a:endParaRPr>
          </a:p>
          <a:p>
            <a:pPr algn="ctr" eaLnBrk="1" fontAlgn="auto" hangingPunct="1">
              <a:spcAft>
                <a:spcPts val="0"/>
              </a:spcAft>
              <a:buFont typeface="Arial" pitchFamily="34" charset="0"/>
              <a:buNone/>
              <a:defRPr/>
            </a:pPr>
            <a:endParaRPr lang="pl-PL" sz="3000" b="1" dirty="0" smtClean="0">
              <a:solidFill>
                <a:schemeClr val="tx2"/>
              </a:solidFill>
            </a:endParaRPr>
          </a:p>
          <a:p>
            <a:pPr algn="ctr" eaLnBrk="1" fontAlgn="auto" hangingPunct="1">
              <a:spcAft>
                <a:spcPts val="0"/>
              </a:spcAft>
              <a:buFont typeface="Arial" pitchFamily="34" charset="0"/>
              <a:buNone/>
              <a:defRPr/>
            </a:pPr>
            <a:endParaRPr lang="pl-PL" sz="3000" b="1" dirty="0" smtClean="0">
              <a:solidFill>
                <a:schemeClr val="tx2"/>
              </a:solidFill>
            </a:endParaRPr>
          </a:p>
          <a:p>
            <a:pPr algn="ctr" eaLnBrk="1" fontAlgn="auto" hangingPunct="1">
              <a:spcAft>
                <a:spcPts val="0"/>
              </a:spcAft>
              <a:buFont typeface="Arial" pitchFamily="34" charset="0"/>
              <a:buNone/>
              <a:defRPr/>
            </a:pPr>
            <a:r>
              <a:rPr lang="pl-PL" sz="4500" b="1" dirty="0" smtClean="0">
                <a:solidFill>
                  <a:schemeClr val="tx2"/>
                </a:solidFill>
              </a:rPr>
              <a:t>PODATEK od SPADKÓW i DAROWIZ</a:t>
            </a:r>
            <a:endParaRPr lang="pl-PL" sz="4500" b="1" dirty="0">
              <a:solidFill>
                <a:schemeClr val="tx2"/>
              </a:solidFill>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tx2">
              <a:lumMod val="40000"/>
              <a:lumOff val="60000"/>
            </a:schemeClr>
          </a:solidFill>
        </p:spPr>
        <p:txBody>
          <a:bodyPr/>
          <a:lstStyle/>
          <a:p>
            <a:pPr algn="l" eaLnBrk="1" hangingPunct="1">
              <a:defRPr/>
            </a:pPr>
            <a:r>
              <a:rPr lang="pl-PL" sz="2000" b="1" dirty="0" smtClean="0">
                <a:solidFill>
                  <a:schemeClr val="tx2"/>
                </a:solidFill>
              </a:rPr>
              <a:t>Opodatkowanie dziedziczenia</a:t>
            </a:r>
            <a:endParaRPr lang="pl-PL" sz="2000" b="1" dirty="0">
              <a:solidFill>
                <a:schemeClr val="tx2"/>
              </a:solidFill>
            </a:endParaRPr>
          </a:p>
        </p:txBody>
      </p:sp>
      <p:sp>
        <p:nvSpPr>
          <p:cNvPr id="3" name="Symbol zastępczy zawartości 2"/>
          <p:cNvSpPr>
            <a:spLocks noGrp="1"/>
          </p:cNvSpPr>
          <p:nvPr>
            <p:ph idx="1"/>
          </p:nvPr>
        </p:nvSpPr>
        <p:spPr>
          <a:xfrm>
            <a:off x="0" y="1600200"/>
            <a:ext cx="9144000" cy="5068888"/>
          </a:xfrm>
        </p:spPr>
        <p:txBody>
          <a:bodyPr/>
          <a:lstStyle/>
          <a:p>
            <a:pPr algn="ctr" eaLnBrk="1" hangingPunct="1">
              <a:spcBef>
                <a:spcPct val="0"/>
              </a:spcBef>
              <a:buFont typeface="Arial" charset="0"/>
              <a:buNone/>
            </a:pPr>
            <a:r>
              <a:rPr lang="pl-PL" sz="1800" b="1" smtClean="0">
                <a:solidFill>
                  <a:schemeClr val="tx2"/>
                </a:solidFill>
              </a:rPr>
              <a:t>Ustawa z dnia 28 lipca 1983 r. o podatku od spadków i darowizn</a:t>
            </a:r>
          </a:p>
          <a:p>
            <a:pPr eaLnBrk="1" hangingPunct="1">
              <a:spcBef>
                <a:spcPct val="0"/>
              </a:spcBef>
              <a:buFont typeface="Arial" charset="0"/>
              <a:buNone/>
            </a:pPr>
            <a:endParaRPr lang="pl-PL" sz="800" smtClean="0"/>
          </a:p>
          <a:p>
            <a:pPr algn="just" eaLnBrk="1" hangingPunct="1">
              <a:spcBef>
                <a:spcPct val="0"/>
              </a:spcBef>
              <a:buFont typeface="Arial" charset="0"/>
              <a:buNone/>
            </a:pPr>
            <a:r>
              <a:rPr lang="pl-PL" sz="2000" b="1" smtClean="0"/>
              <a:t>	</a:t>
            </a:r>
            <a:r>
              <a:rPr lang="pl-PL" sz="1600" smtClean="0">
                <a:solidFill>
                  <a:schemeClr val="tx2"/>
                </a:solidFill>
              </a:rPr>
              <a:t>art. 1. 1. </a:t>
            </a:r>
            <a:r>
              <a:rPr lang="pl-PL" sz="1600" b="1" smtClean="0">
                <a:solidFill>
                  <a:srgbClr val="C00000"/>
                </a:solidFill>
              </a:rPr>
              <a:t>Podatkowi od spadków i darowizn </a:t>
            </a:r>
            <a:r>
              <a:rPr lang="pl-PL" sz="1600" smtClean="0">
                <a:solidFill>
                  <a:schemeClr val="tx2"/>
                </a:solidFill>
              </a:rPr>
              <a:t>(…) podlega nabycie przez osoby fizyczne własności rzeczy znajdujących się na terytorium Rzeczypospolitej Polskiej lub praw majątkowych wykonywanych na terytorium Rzeczypospolitej Polskiej, tytułem:</a:t>
            </a:r>
          </a:p>
          <a:p>
            <a:pPr algn="just" eaLnBrk="1" hangingPunct="1">
              <a:spcBef>
                <a:spcPct val="0"/>
              </a:spcBef>
              <a:buFont typeface="Arial" charset="0"/>
              <a:buNone/>
            </a:pPr>
            <a:r>
              <a:rPr lang="pl-PL" sz="1600" smtClean="0">
                <a:solidFill>
                  <a:schemeClr val="tx2"/>
                </a:solidFill>
              </a:rPr>
              <a:t>1) </a:t>
            </a:r>
            <a:r>
              <a:rPr lang="pl-PL" sz="1600" b="1" smtClean="0">
                <a:solidFill>
                  <a:srgbClr val="C00000"/>
                </a:solidFill>
              </a:rPr>
              <a:t>dziedziczenia</a:t>
            </a:r>
            <a:r>
              <a:rPr lang="pl-PL" sz="1600" smtClean="0">
                <a:solidFill>
                  <a:schemeClr val="tx2"/>
                </a:solidFill>
              </a:rPr>
              <a:t>, </a:t>
            </a:r>
            <a:r>
              <a:rPr lang="pl-PL" sz="1600" b="1" smtClean="0">
                <a:solidFill>
                  <a:srgbClr val="C00000"/>
                </a:solidFill>
              </a:rPr>
              <a:t>zapisu</a:t>
            </a:r>
            <a:r>
              <a:rPr lang="pl-PL" sz="1600" smtClean="0">
                <a:solidFill>
                  <a:schemeClr val="tx2"/>
                </a:solidFill>
              </a:rPr>
              <a:t>, </a:t>
            </a:r>
            <a:r>
              <a:rPr lang="pl-PL" sz="1600" b="1" smtClean="0">
                <a:solidFill>
                  <a:srgbClr val="C00000"/>
                </a:solidFill>
              </a:rPr>
              <a:t>dalszego zapisu</a:t>
            </a:r>
            <a:r>
              <a:rPr lang="pl-PL" sz="1600" smtClean="0">
                <a:solidFill>
                  <a:schemeClr val="tx2"/>
                </a:solidFill>
              </a:rPr>
              <a:t>, </a:t>
            </a:r>
            <a:r>
              <a:rPr lang="pl-PL" sz="1600" b="1" smtClean="0">
                <a:solidFill>
                  <a:srgbClr val="C00000"/>
                </a:solidFill>
              </a:rPr>
              <a:t>polecenia testamentowego</a:t>
            </a:r>
            <a:r>
              <a:rPr lang="pl-PL" sz="1600" smtClean="0">
                <a:solidFill>
                  <a:schemeClr val="tx2"/>
                </a:solidFill>
              </a:rPr>
              <a:t>;</a:t>
            </a:r>
          </a:p>
          <a:p>
            <a:pPr algn="just" eaLnBrk="1" hangingPunct="1">
              <a:spcBef>
                <a:spcPct val="0"/>
              </a:spcBef>
              <a:buFont typeface="Arial" charset="0"/>
              <a:buNone/>
            </a:pPr>
            <a:r>
              <a:rPr lang="pl-PL" sz="1600" smtClean="0">
                <a:solidFill>
                  <a:schemeClr val="tx2"/>
                </a:solidFill>
              </a:rPr>
              <a:t>2) (…) </a:t>
            </a:r>
            <a:r>
              <a:rPr lang="pl-PL" sz="1600" b="1" smtClean="0">
                <a:solidFill>
                  <a:srgbClr val="C00000"/>
                </a:solidFill>
              </a:rPr>
              <a:t>polecenia darcz</a:t>
            </a:r>
            <a:r>
              <a:rPr lang="pl-PL" sz="1600" smtClean="0">
                <a:solidFill>
                  <a:schemeClr val="tx2"/>
                </a:solidFill>
              </a:rPr>
              <a:t>yńcy;</a:t>
            </a:r>
          </a:p>
          <a:p>
            <a:pPr algn="just" eaLnBrk="1" hangingPunct="1">
              <a:spcBef>
                <a:spcPct val="0"/>
              </a:spcBef>
              <a:buFont typeface="Arial" charset="0"/>
              <a:buNone/>
            </a:pPr>
            <a:r>
              <a:rPr lang="pl-PL" sz="1600" smtClean="0">
                <a:solidFill>
                  <a:schemeClr val="tx2"/>
                </a:solidFill>
              </a:rPr>
              <a:t>5) </a:t>
            </a:r>
            <a:r>
              <a:rPr lang="pl-PL" sz="1600" b="1" smtClean="0">
                <a:solidFill>
                  <a:srgbClr val="C00000"/>
                </a:solidFill>
              </a:rPr>
              <a:t>zachowku</a:t>
            </a:r>
            <a:r>
              <a:rPr lang="pl-PL" sz="1600" smtClean="0">
                <a:solidFill>
                  <a:schemeClr val="tx2"/>
                </a:solidFill>
              </a:rPr>
              <a:t>, jeżeli uprawniony nie uzyskał go w postaci uczynionej przez spadkodawcę darowizny</a:t>
            </a:r>
            <a:br>
              <a:rPr lang="pl-PL" sz="1600" smtClean="0">
                <a:solidFill>
                  <a:schemeClr val="tx2"/>
                </a:solidFill>
              </a:rPr>
            </a:br>
            <a:r>
              <a:rPr lang="pl-PL" sz="1600" smtClean="0">
                <a:solidFill>
                  <a:schemeClr val="tx2"/>
                </a:solidFill>
              </a:rPr>
              <a:t>lub w drodze dziedziczenia albo w postaci zapisu;</a:t>
            </a:r>
          </a:p>
          <a:p>
            <a:pPr eaLnBrk="1" hangingPunct="1">
              <a:buFont typeface="Arial" charset="0"/>
              <a:buNone/>
            </a:pPr>
            <a:endParaRPr lang="pl-PL" sz="1600" smtClean="0"/>
          </a:p>
          <a:p>
            <a:pPr eaLnBrk="1" hangingPunct="1">
              <a:buFont typeface="Arial" charset="0"/>
              <a:buNone/>
            </a:pPr>
            <a:r>
              <a:rPr lang="pl-PL" sz="1600" smtClean="0"/>
              <a:t>	</a:t>
            </a:r>
            <a:r>
              <a:rPr lang="pl-PL" sz="1600" b="1" smtClean="0">
                <a:solidFill>
                  <a:schemeClr val="tx2"/>
                </a:solidFill>
              </a:rPr>
              <a:t>Przedmiot podatku </a:t>
            </a:r>
            <a:r>
              <a:rPr lang="pl-PL" sz="1600" smtClean="0">
                <a:solidFill>
                  <a:schemeClr val="tx2"/>
                </a:solidFill>
              </a:rPr>
              <a:t>– nabycie własności rzeczy i praw majątkowych o wartości przekraczającej kwotę</a:t>
            </a:r>
            <a:br>
              <a:rPr lang="pl-PL" sz="1600" smtClean="0">
                <a:solidFill>
                  <a:schemeClr val="tx2"/>
                </a:solidFill>
              </a:rPr>
            </a:br>
            <a:r>
              <a:rPr lang="pl-PL" sz="1600" smtClean="0">
                <a:solidFill>
                  <a:schemeClr val="tx2"/>
                </a:solidFill>
              </a:rPr>
              <a:t>		       wolną od podatku,</a:t>
            </a:r>
          </a:p>
          <a:p>
            <a:pPr eaLnBrk="1" hangingPunct="1">
              <a:buFont typeface="Arial" charset="0"/>
              <a:buNone/>
            </a:pPr>
            <a:endParaRPr lang="pl-PL" sz="1600" smtClean="0">
              <a:solidFill>
                <a:schemeClr val="tx2"/>
              </a:solidFill>
            </a:endParaRPr>
          </a:p>
          <a:p>
            <a:pPr eaLnBrk="1" hangingPunct="1">
              <a:buFont typeface="Arial" charset="0"/>
              <a:buNone/>
            </a:pPr>
            <a:r>
              <a:rPr lang="pl-PL" sz="1600" smtClean="0">
                <a:solidFill>
                  <a:schemeClr val="tx2"/>
                </a:solidFill>
              </a:rPr>
              <a:t>	</a:t>
            </a:r>
            <a:r>
              <a:rPr lang="pl-PL" sz="1600" b="1" smtClean="0">
                <a:solidFill>
                  <a:schemeClr val="tx2"/>
                </a:solidFill>
              </a:rPr>
              <a:t>Kwota wolna od podatku</a:t>
            </a:r>
            <a:r>
              <a:rPr lang="pl-PL" sz="1600" smtClean="0">
                <a:solidFill>
                  <a:schemeClr val="tx2"/>
                </a:solidFill>
              </a:rPr>
              <a:t>  – 9.637 zł (I grupa podatkowa),</a:t>
            </a:r>
          </a:p>
          <a:p>
            <a:pPr eaLnBrk="1" hangingPunct="1">
              <a:buFont typeface="Arial" charset="0"/>
              <a:buNone/>
            </a:pPr>
            <a:r>
              <a:rPr lang="pl-PL" sz="1600" smtClean="0">
                <a:solidFill>
                  <a:schemeClr val="tx2"/>
                </a:solidFill>
              </a:rPr>
              <a:t>			                – 7.276 zł (II grupa podatkowa),</a:t>
            </a:r>
          </a:p>
          <a:p>
            <a:pPr eaLnBrk="1" hangingPunct="1">
              <a:buFont typeface="Arial" charset="0"/>
              <a:buNone/>
            </a:pPr>
            <a:r>
              <a:rPr lang="pl-PL" sz="1600" smtClean="0">
                <a:solidFill>
                  <a:schemeClr val="tx2"/>
                </a:solidFill>
              </a:rPr>
              <a:t>			                – 4.902 zł (III grupa podatkowa),</a:t>
            </a:r>
          </a:p>
          <a:p>
            <a:pPr eaLnBrk="1" hangingPunct="1">
              <a:buFont typeface="Arial" charset="0"/>
              <a:buNone/>
            </a:pPr>
            <a:r>
              <a:rPr lang="pl-PL" sz="1600" smtClean="0">
                <a:solidFill>
                  <a:schemeClr val="tx2"/>
                </a:solidFill>
              </a:rPr>
              <a:t>	</a:t>
            </a:r>
          </a:p>
          <a:p>
            <a:pPr eaLnBrk="1" hangingPunct="1">
              <a:buFont typeface="Arial" charset="0"/>
              <a:buNone/>
            </a:pPr>
            <a:r>
              <a:rPr lang="pl-PL" sz="1600" smtClean="0">
                <a:solidFill>
                  <a:schemeClr val="tx2"/>
                </a:solidFill>
              </a:rPr>
              <a:t>	</a:t>
            </a:r>
            <a:r>
              <a:rPr lang="pl-PL" sz="1600" b="1" smtClean="0">
                <a:solidFill>
                  <a:schemeClr val="tx2"/>
                </a:solidFill>
              </a:rPr>
              <a:t>Grupa podatkowa </a:t>
            </a:r>
            <a:r>
              <a:rPr lang="pl-PL" sz="1600" smtClean="0">
                <a:solidFill>
                  <a:schemeClr val="tx2"/>
                </a:solidFill>
              </a:rPr>
              <a:t>– zaszeregowanie według osobistego stosunku nabywcy do spadkodawcy;</a:t>
            </a:r>
          </a:p>
          <a:p>
            <a:pPr eaLnBrk="1" hangingPunct="1">
              <a:buFont typeface="Arial" charset="0"/>
              <a:buNone/>
            </a:pPr>
            <a:endParaRPr lang="pl-PL" sz="1600" smtClean="0"/>
          </a:p>
          <a:p>
            <a:pPr eaLnBrk="1" hangingPunct="1">
              <a:buFont typeface="Arial" charset="0"/>
              <a:buNone/>
            </a:pPr>
            <a:endParaRPr lang="pl-PL" sz="1600" smtClean="0"/>
          </a:p>
          <a:p>
            <a:pPr eaLnBrk="1" hangingPunct="1">
              <a:buFont typeface="Arial" charset="0"/>
              <a:buNone/>
            </a:pPr>
            <a:endParaRPr lang="pl-PL" sz="1600" smtClean="0"/>
          </a:p>
          <a:p>
            <a:pPr eaLnBrk="1" hangingPunct="1">
              <a:buFont typeface="Arial" charset="0"/>
              <a:buNone/>
            </a:pPr>
            <a:endParaRPr lang="pl-PL" sz="16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1" end="11"/>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tx2">
              <a:lumMod val="20000"/>
              <a:lumOff val="80000"/>
            </a:schemeClr>
          </a:solidFill>
        </p:spPr>
        <p:txBody>
          <a:bodyPr/>
          <a:lstStyle/>
          <a:p>
            <a:pPr algn="l" eaLnBrk="1" hangingPunct="1">
              <a:defRPr/>
            </a:pPr>
            <a:r>
              <a:rPr lang="pl-PL" sz="2000" b="1" dirty="0" smtClean="0">
                <a:solidFill>
                  <a:schemeClr val="accent1"/>
                </a:solidFill>
              </a:rPr>
              <a:t>Opodatkowanie dziedziczenia</a:t>
            </a:r>
            <a:endParaRPr lang="pl-PL" sz="2000" b="1" dirty="0">
              <a:solidFill>
                <a:schemeClr val="accent1"/>
              </a:solidFill>
            </a:endParaRPr>
          </a:p>
        </p:txBody>
      </p:sp>
      <p:sp>
        <p:nvSpPr>
          <p:cNvPr id="3" name="Symbol zastępczy zawartości 2"/>
          <p:cNvSpPr>
            <a:spLocks noGrp="1"/>
          </p:cNvSpPr>
          <p:nvPr>
            <p:ph idx="1"/>
          </p:nvPr>
        </p:nvSpPr>
        <p:spPr>
          <a:xfrm>
            <a:off x="457200" y="1600200"/>
            <a:ext cx="8229600" cy="5257800"/>
          </a:xfrm>
        </p:spPr>
        <p:txBody>
          <a:bodyPr/>
          <a:lstStyle/>
          <a:p>
            <a:pPr algn="ctr" eaLnBrk="1" hangingPunct="1">
              <a:buFont typeface="Arial" charset="0"/>
              <a:buNone/>
            </a:pPr>
            <a:r>
              <a:rPr lang="pl-PL" sz="2000" b="1" smtClean="0">
                <a:solidFill>
                  <a:schemeClr val="tx2"/>
                </a:solidFill>
              </a:rPr>
              <a:t>Grupy podatkowe:</a:t>
            </a:r>
            <a:endParaRPr lang="pl-PL" sz="1000" smtClean="0">
              <a:solidFill>
                <a:schemeClr val="tx2"/>
              </a:solidFill>
            </a:endParaRPr>
          </a:p>
          <a:p>
            <a:pPr algn="just" eaLnBrk="1" hangingPunct="1">
              <a:buFont typeface="Arial" charset="0"/>
              <a:buNone/>
            </a:pPr>
            <a:r>
              <a:rPr lang="pl-PL" sz="1600" b="1" smtClean="0">
                <a:solidFill>
                  <a:schemeClr val="tx2"/>
                </a:solidFill>
              </a:rPr>
              <a:t>I grupa podatkowa</a:t>
            </a:r>
          </a:p>
          <a:p>
            <a:pPr lvl="1" algn="just" eaLnBrk="1" hangingPunct="1">
              <a:buFont typeface="Wingdings" pitchFamily="2" charset="2"/>
              <a:buChar char="Ø"/>
            </a:pPr>
            <a:r>
              <a:rPr lang="pl-PL" sz="1600" smtClean="0">
                <a:solidFill>
                  <a:schemeClr val="tx2"/>
                </a:solidFill>
              </a:rPr>
              <a:t>małżonek</a:t>
            </a:r>
          </a:p>
          <a:p>
            <a:pPr lvl="1" algn="just" eaLnBrk="1" hangingPunct="1">
              <a:buFont typeface="Wingdings" pitchFamily="2" charset="2"/>
              <a:buChar char="Ø"/>
            </a:pPr>
            <a:r>
              <a:rPr lang="pl-PL" sz="1600" smtClean="0">
                <a:solidFill>
                  <a:schemeClr val="tx2"/>
                </a:solidFill>
              </a:rPr>
              <a:t>zstępni, pasierbowie, synowa/zięć</a:t>
            </a:r>
          </a:p>
          <a:p>
            <a:pPr lvl="1" algn="just" eaLnBrk="1" hangingPunct="1">
              <a:buFont typeface="Wingdings" pitchFamily="2" charset="2"/>
              <a:buChar char="Ø"/>
            </a:pPr>
            <a:r>
              <a:rPr lang="pl-PL" sz="1600" smtClean="0">
                <a:solidFill>
                  <a:schemeClr val="tx2"/>
                </a:solidFill>
              </a:rPr>
              <a:t>wstępni,</a:t>
            </a:r>
          </a:p>
          <a:p>
            <a:pPr lvl="1" algn="just" eaLnBrk="1" hangingPunct="1">
              <a:buFont typeface="Wingdings" pitchFamily="2" charset="2"/>
              <a:buChar char="Ø"/>
            </a:pPr>
            <a:r>
              <a:rPr lang="pl-PL" sz="1600" smtClean="0">
                <a:solidFill>
                  <a:schemeClr val="tx2"/>
                </a:solidFill>
              </a:rPr>
              <a:t>rodzeństwo,</a:t>
            </a:r>
          </a:p>
          <a:p>
            <a:pPr lvl="1" algn="just" eaLnBrk="1" hangingPunct="1">
              <a:buFont typeface="Wingdings" pitchFamily="2" charset="2"/>
              <a:buChar char="Ø"/>
            </a:pPr>
            <a:r>
              <a:rPr lang="pl-PL" sz="1600" smtClean="0">
                <a:solidFill>
                  <a:schemeClr val="tx2"/>
                </a:solidFill>
              </a:rPr>
              <a:t>ojczym/macocha,</a:t>
            </a:r>
          </a:p>
          <a:p>
            <a:pPr lvl="1" algn="just" eaLnBrk="1" hangingPunct="1">
              <a:buFont typeface="Wingdings" pitchFamily="2" charset="2"/>
              <a:buChar char="Ø"/>
            </a:pPr>
            <a:r>
              <a:rPr lang="pl-PL" sz="1600" smtClean="0">
                <a:solidFill>
                  <a:schemeClr val="tx2"/>
                </a:solidFill>
              </a:rPr>
              <a:t>teściowie</a:t>
            </a:r>
          </a:p>
          <a:p>
            <a:pPr algn="just" eaLnBrk="1" hangingPunct="1">
              <a:buFont typeface="Arial" charset="0"/>
              <a:buNone/>
            </a:pPr>
            <a:endParaRPr lang="pl-PL" sz="1000" smtClean="0">
              <a:solidFill>
                <a:schemeClr val="tx2"/>
              </a:solidFill>
            </a:endParaRPr>
          </a:p>
          <a:p>
            <a:pPr algn="just" eaLnBrk="1" hangingPunct="1">
              <a:buFont typeface="Arial" charset="0"/>
              <a:buNone/>
            </a:pPr>
            <a:r>
              <a:rPr lang="pl-PL" sz="1600" b="1" smtClean="0">
                <a:solidFill>
                  <a:schemeClr val="tx2"/>
                </a:solidFill>
              </a:rPr>
              <a:t>II grupa podatkowa</a:t>
            </a:r>
          </a:p>
          <a:p>
            <a:pPr lvl="1" algn="just" eaLnBrk="1" hangingPunct="1">
              <a:buFont typeface="Wingdings" pitchFamily="2" charset="2"/>
              <a:buChar char="Ø"/>
            </a:pPr>
            <a:r>
              <a:rPr lang="pl-PL" sz="1600" smtClean="0">
                <a:solidFill>
                  <a:schemeClr val="tx2"/>
                </a:solidFill>
              </a:rPr>
              <a:t>zstępni i małżonkowie rodzeństwa</a:t>
            </a:r>
          </a:p>
          <a:p>
            <a:pPr lvl="1" algn="just" eaLnBrk="1" hangingPunct="1">
              <a:buFont typeface="Wingdings" pitchFamily="2" charset="2"/>
              <a:buChar char="Ø"/>
            </a:pPr>
            <a:r>
              <a:rPr lang="pl-PL" sz="1600" smtClean="0">
                <a:solidFill>
                  <a:schemeClr val="tx2"/>
                </a:solidFill>
              </a:rPr>
              <a:t>rodzeństwo rodziców</a:t>
            </a:r>
          </a:p>
          <a:p>
            <a:pPr lvl="1" algn="just" eaLnBrk="1" hangingPunct="1">
              <a:buFont typeface="Wingdings" pitchFamily="2" charset="2"/>
              <a:buChar char="Ø"/>
            </a:pPr>
            <a:r>
              <a:rPr lang="pl-PL" sz="1600" smtClean="0">
                <a:solidFill>
                  <a:schemeClr val="tx2"/>
                </a:solidFill>
              </a:rPr>
              <a:t>zstępni i małżonkowie pasierbów</a:t>
            </a:r>
          </a:p>
          <a:p>
            <a:pPr lvl="1" algn="just" eaLnBrk="1" hangingPunct="1">
              <a:buFont typeface="Wingdings" pitchFamily="2" charset="2"/>
              <a:buChar char="Ø"/>
            </a:pPr>
            <a:r>
              <a:rPr lang="pl-PL" sz="1600" smtClean="0">
                <a:solidFill>
                  <a:schemeClr val="tx2"/>
                </a:solidFill>
              </a:rPr>
              <a:t>rodzeństwo małżonków i ich małżonkowie</a:t>
            </a:r>
          </a:p>
          <a:p>
            <a:pPr lvl="1" algn="just" eaLnBrk="1" hangingPunct="1">
              <a:buFont typeface="Wingdings" pitchFamily="2" charset="2"/>
              <a:buChar char="Ø"/>
            </a:pPr>
            <a:r>
              <a:rPr lang="pl-PL" sz="1600" smtClean="0">
                <a:solidFill>
                  <a:schemeClr val="tx2"/>
                </a:solidFill>
              </a:rPr>
              <a:t>małżonkowie innych zstępnych</a:t>
            </a:r>
          </a:p>
          <a:p>
            <a:pPr algn="just" eaLnBrk="1" hangingPunct="1">
              <a:buFont typeface="Arial" charset="0"/>
              <a:buNone/>
            </a:pPr>
            <a:endParaRPr lang="pl-PL" sz="1000" smtClean="0">
              <a:solidFill>
                <a:schemeClr val="tx2"/>
              </a:solidFill>
            </a:endParaRPr>
          </a:p>
          <a:p>
            <a:pPr algn="just" eaLnBrk="1" hangingPunct="1">
              <a:buFont typeface="Arial" charset="0"/>
              <a:buNone/>
            </a:pPr>
            <a:r>
              <a:rPr lang="pl-PL" sz="1600" b="1" smtClean="0">
                <a:solidFill>
                  <a:schemeClr val="tx2"/>
                </a:solidFill>
              </a:rPr>
              <a:t>III grupa podatkowa</a:t>
            </a:r>
          </a:p>
          <a:p>
            <a:pPr lvl="1" algn="just" eaLnBrk="1" hangingPunct="1">
              <a:buFont typeface="Wingdings" pitchFamily="2" charset="2"/>
              <a:buChar char="Ø"/>
            </a:pPr>
            <a:r>
              <a:rPr lang="pl-PL" sz="1600" smtClean="0">
                <a:solidFill>
                  <a:schemeClr val="tx2"/>
                </a:solidFill>
              </a:rPr>
              <a:t>inni nabywcy</a:t>
            </a:r>
          </a:p>
        </p:txBody>
      </p:sp>
      <p:sp>
        <p:nvSpPr>
          <p:cNvPr id="4" name="pole tekstowe 3"/>
          <p:cNvSpPr txBox="1"/>
          <p:nvPr/>
        </p:nvSpPr>
        <p:spPr>
          <a:xfrm>
            <a:off x="5435600" y="2060575"/>
            <a:ext cx="3384550" cy="2554288"/>
          </a:xfrm>
          <a:prstGeom prst="rect">
            <a:avLst/>
          </a:prstGeom>
          <a:noFill/>
          <a:ln w="19050">
            <a:solidFill>
              <a:srgbClr val="C00000"/>
            </a:solidFill>
          </a:ln>
        </p:spPr>
        <p:txBody>
          <a:bodyPr>
            <a:spAutoFit/>
          </a:bodyPr>
          <a:lstStyle/>
          <a:p>
            <a:pPr algn="ctr">
              <a:defRPr/>
            </a:pPr>
            <a:r>
              <a:rPr lang="pl-PL" sz="1600" b="1" dirty="0">
                <a:solidFill>
                  <a:srgbClr val="C00000"/>
                </a:solidFill>
                <a:latin typeface="+mj-lt"/>
              </a:rPr>
              <a:t>ZWOLNIENIE z PODATKU</a:t>
            </a:r>
          </a:p>
          <a:p>
            <a:pPr algn="just">
              <a:defRPr/>
            </a:pPr>
            <a:r>
              <a:rPr lang="pl-PL" sz="1600" dirty="0">
                <a:solidFill>
                  <a:srgbClr val="C00000"/>
                </a:solidFill>
                <a:latin typeface="+mj-lt"/>
              </a:rPr>
              <a:t>Jeśli wartość nabytych rzeczy/praw majątkowych przekracza kwotę wolną od podatku (9.637 zł), to zwolnienie od podatku przysługuje:</a:t>
            </a:r>
          </a:p>
          <a:p>
            <a:pPr algn="just">
              <a:buFont typeface="Wingdings" pitchFamily="2" charset="2"/>
              <a:buChar char="Ø"/>
              <a:defRPr/>
            </a:pPr>
            <a:r>
              <a:rPr lang="pl-PL" sz="1600" dirty="0">
                <a:solidFill>
                  <a:srgbClr val="C00000"/>
                </a:solidFill>
                <a:latin typeface="+mj-lt"/>
              </a:rPr>
              <a:t> małżonkowi</a:t>
            </a:r>
          </a:p>
          <a:p>
            <a:pPr algn="just">
              <a:buFont typeface="Wingdings" pitchFamily="2" charset="2"/>
              <a:buChar char="Ø"/>
              <a:defRPr/>
            </a:pPr>
            <a:r>
              <a:rPr lang="pl-PL" sz="1600" dirty="0">
                <a:solidFill>
                  <a:srgbClr val="C00000"/>
                </a:solidFill>
                <a:latin typeface="+mj-lt"/>
              </a:rPr>
              <a:t> zstępnym/pasierbom</a:t>
            </a:r>
          </a:p>
          <a:p>
            <a:pPr algn="just">
              <a:buFont typeface="Wingdings" pitchFamily="2" charset="2"/>
              <a:buChar char="Ø"/>
              <a:defRPr/>
            </a:pPr>
            <a:r>
              <a:rPr lang="pl-PL" sz="1600" dirty="0">
                <a:solidFill>
                  <a:srgbClr val="C00000"/>
                </a:solidFill>
                <a:latin typeface="+mj-lt"/>
              </a:rPr>
              <a:t> wstępnym</a:t>
            </a:r>
          </a:p>
          <a:p>
            <a:pPr algn="just">
              <a:buFont typeface="Wingdings" pitchFamily="2" charset="2"/>
              <a:buChar char="Ø"/>
              <a:defRPr/>
            </a:pPr>
            <a:r>
              <a:rPr lang="pl-PL" sz="1600" dirty="0">
                <a:solidFill>
                  <a:srgbClr val="C00000"/>
                </a:solidFill>
                <a:latin typeface="+mj-lt"/>
              </a:rPr>
              <a:t> rodzeństwu</a:t>
            </a:r>
          </a:p>
          <a:p>
            <a:pPr algn="just">
              <a:buFont typeface="Wingdings" pitchFamily="2" charset="2"/>
              <a:buChar char="Ø"/>
              <a:defRPr/>
            </a:pPr>
            <a:r>
              <a:rPr lang="pl-PL" sz="1600" dirty="0">
                <a:solidFill>
                  <a:srgbClr val="C00000"/>
                </a:solidFill>
                <a:latin typeface="+mj-lt"/>
              </a:rPr>
              <a:t> ojczymowi/macosze</a:t>
            </a:r>
          </a:p>
        </p:txBody>
      </p:sp>
      <p:cxnSp>
        <p:nvCxnSpPr>
          <p:cNvPr id="6" name="Łącznik prosty ze strzałką 5"/>
          <p:cNvCxnSpPr/>
          <p:nvPr/>
        </p:nvCxnSpPr>
        <p:spPr>
          <a:xfrm>
            <a:off x="3708400" y="3284538"/>
            <a:ext cx="1511300" cy="0"/>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Łącznik prosty 11"/>
          <p:cNvCxnSpPr/>
          <p:nvPr/>
        </p:nvCxnSpPr>
        <p:spPr>
          <a:xfrm>
            <a:off x="3059113" y="2708275"/>
            <a:ext cx="1081087"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5" name="Łącznik prosty 14"/>
          <p:cNvCxnSpPr/>
          <p:nvPr/>
        </p:nvCxnSpPr>
        <p:spPr>
          <a:xfrm>
            <a:off x="1258888" y="3860800"/>
            <a:ext cx="865187"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16" name="Strzałka w dół 15"/>
          <p:cNvSpPr/>
          <p:nvPr/>
        </p:nvSpPr>
        <p:spPr>
          <a:xfrm>
            <a:off x="7019925" y="4724400"/>
            <a:ext cx="504825" cy="576263"/>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l-PL"/>
          </a:p>
        </p:txBody>
      </p:sp>
      <p:sp>
        <p:nvSpPr>
          <p:cNvPr id="17" name="pole tekstowe 16"/>
          <p:cNvSpPr txBox="1">
            <a:spLocks noChangeArrowheads="1"/>
          </p:cNvSpPr>
          <p:nvPr/>
        </p:nvSpPr>
        <p:spPr bwMode="auto">
          <a:xfrm>
            <a:off x="5580063" y="5445125"/>
            <a:ext cx="3455987" cy="369888"/>
          </a:xfrm>
          <a:prstGeom prst="rect">
            <a:avLst/>
          </a:prstGeom>
          <a:noFill/>
          <a:ln w="9525">
            <a:noFill/>
            <a:miter lim="800000"/>
            <a:headEnd/>
            <a:tailEnd/>
          </a:ln>
        </p:spPr>
        <p:txBody>
          <a:bodyPr>
            <a:spAutoFit/>
          </a:bodyPr>
          <a:lstStyle/>
          <a:p>
            <a:r>
              <a:rPr lang="pl-PL" b="1">
                <a:solidFill>
                  <a:srgbClr val="C00000"/>
                </a:solidFill>
              </a:rPr>
              <a:t>Warunki uzyskania zwolnienia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1" end="11"/>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2" end="12"/>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3" end="13"/>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16" end="16"/>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
                                            <p:txEl>
                                              <p:pRg st="17" end="17"/>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6"/>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2"/>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15"/>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16"/>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6" grpId="0" animBg="1"/>
      <p:bldP spid="17"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accent1">
              <a:lumMod val="20000"/>
              <a:lumOff val="80000"/>
            </a:schemeClr>
          </a:solidFill>
        </p:spPr>
        <p:txBody>
          <a:bodyPr/>
          <a:lstStyle/>
          <a:p>
            <a:pPr algn="l" eaLnBrk="1" hangingPunct="1">
              <a:defRPr/>
            </a:pPr>
            <a:r>
              <a:rPr lang="pl-PL" sz="2000" b="1" dirty="0" smtClean="0">
                <a:solidFill>
                  <a:schemeClr val="accent1"/>
                </a:solidFill>
              </a:rPr>
              <a:t>Opodatkowanie dziedziczenia – zwolnienie od podatku</a:t>
            </a:r>
            <a:endParaRPr lang="pl-PL" sz="2000" b="1" dirty="0">
              <a:solidFill>
                <a:schemeClr val="accent1"/>
              </a:solidFill>
            </a:endParaRPr>
          </a:p>
        </p:txBody>
      </p:sp>
      <p:sp>
        <p:nvSpPr>
          <p:cNvPr id="3" name="Symbol zastępczy zawartości 2"/>
          <p:cNvSpPr>
            <a:spLocks noGrp="1"/>
          </p:cNvSpPr>
          <p:nvPr>
            <p:ph idx="1"/>
          </p:nvPr>
        </p:nvSpPr>
        <p:spPr>
          <a:xfrm>
            <a:off x="457200" y="1600200"/>
            <a:ext cx="8229600" cy="5141913"/>
          </a:xfrm>
        </p:spPr>
        <p:txBody>
          <a:bodyPr/>
          <a:lstStyle/>
          <a:p>
            <a:pPr algn="ctr" eaLnBrk="1" hangingPunct="1">
              <a:buFont typeface="Arial" charset="0"/>
              <a:buNone/>
            </a:pPr>
            <a:r>
              <a:rPr lang="pl-PL" sz="2000" b="1" smtClean="0">
                <a:solidFill>
                  <a:srgbClr val="C00000"/>
                </a:solidFill>
              </a:rPr>
              <a:t>Warunki uzyskania zwolnienia od podatku</a:t>
            </a:r>
          </a:p>
          <a:p>
            <a:pPr eaLnBrk="1" hangingPunct="1">
              <a:buFont typeface="Arial" charset="0"/>
              <a:buNone/>
            </a:pPr>
            <a:endParaRPr lang="pl-PL" sz="1000" smtClean="0"/>
          </a:p>
          <a:p>
            <a:pPr eaLnBrk="1" hangingPunct="1">
              <a:buFont typeface="Arial" charset="0"/>
              <a:buNone/>
            </a:pPr>
            <a:endParaRPr lang="pl-PL" sz="1000" smtClean="0"/>
          </a:p>
          <a:p>
            <a:pPr eaLnBrk="1" hangingPunct="1">
              <a:buFont typeface="Wingdings" pitchFamily="2" charset="2"/>
              <a:buChar char="Ø"/>
            </a:pPr>
            <a:r>
              <a:rPr lang="pl-PL" sz="2000" b="1" smtClean="0">
                <a:solidFill>
                  <a:srgbClr val="C00000"/>
                </a:solidFill>
              </a:rPr>
              <a:t>przynależność do I grupy podatkowej</a:t>
            </a:r>
          </a:p>
          <a:p>
            <a:pPr eaLnBrk="1" hangingPunct="1">
              <a:buFont typeface="Arial" charset="0"/>
              <a:buNone/>
            </a:pPr>
            <a:r>
              <a:rPr lang="pl-PL" sz="2000" smtClean="0">
                <a:solidFill>
                  <a:srgbClr val="C00000"/>
                </a:solidFill>
              </a:rPr>
              <a:t>	</a:t>
            </a:r>
            <a:r>
              <a:rPr lang="pl-PL" sz="2000" smtClean="0">
                <a:solidFill>
                  <a:schemeClr val="tx2"/>
                </a:solidFill>
              </a:rPr>
              <a:t>(małżonek-zstępny/pasierb-wstępny-rodzeństwo-ojczym/macocha)</a:t>
            </a:r>
          </a:p>
          <a:p>
            <a:pPr eaLnBrk="1" hangingPunct="1">
              <a:buFont typeface="Arial" charset="0"/>
              <a:buNone/>
            </a:pPr>
            <a:endParaRPr lang="pl-PL" sz="1000" smtClean="0">
              <a:solidFill>
                <a:srgbClr val="C00000"/>
              </a:solidFill>
            </a:endParaRPr>
          </a:p>
          <a:p>
            <a:pPr eaLnBrk="1" hangingPunct="1">
              <a:buFont typeface="Arial" charset="0"/>
              <a:buNone/>
            </a:pPr>
            <a:endParaRPr lang="pl-PL" sz="1000" smtClean="0">
              <a:solidFill>
                <a:srgbClr val="C00000"/>
              </a:solidFill>
            </a:endParaRPr>
          </a:p>
          <a:p>
            <a:pPr eaLnBrk="1" hangingPunct="1">
              <a:buFont typeface="Wingdings" pitchFamily="2" charset="2"/>
              <a:buChar char="Ø"/>
            </a:pPr>
            <a:r>
              <a:rPr lang="pl-PL" sz="2000" b="1" smtClean="0">
                <a:solidFill>
                  <a:srgbClr val="C00000"/>
                </a:solidFill>
              </a:rPr>
              <a:t>zgłoszenie nabycia naczelnikowi urzędu skarbowego</a:t>
            </a:r>
          </a:p>
          <a:p>
            <a:pPr lvl="1" eaLnBrk="1" hangingPunct="1">
              <a:buFont typeface="Wingdings" pitchFamily="2" charset="2"/>
              <a:buChar char="Ø"/>
            </a:pPr>
            <a:r>
              <a:rPr lang="pl-PL" sz="1800" smtClean="0">
                <a:solidFill>
                  <a:srgbClr val="C00000"/>
                </a:solidFill>
              </a:rPr>
              <a:t>urząd skarbowy ostatniego miejsca zamieszkania spadkodawcy</a:t>
            </a:r>
          </a:p>
          <a:p>
            <a:pPr lvl="1" eaLnBrk="1" hangingPunct="1">
              <a:buFont typeface="Wingdings" pitchFamily="2" charset="2"/>
              <a:buChar char="Ø"/>
            </a:pPr>
            <a:r>
              <a:rPr lang="pl-PL" sz="1800" smtClean="0">
                <a:solidFill>
                  <a:srgbClr val="C00000"/>
                </a:solidFill>
              </a:rPr>
              <a:t>urząd skarbowy miejsca położenia nieruchomości</a:t>
            </a:r>
          </a:p>
          <a:p>
            <a:pPr lvl="1" eaLnBrk="1" hangingPunct="1">
              <a:buFont typeface="Wingdings" pitchFamily="2" charset="2"/>
              <a:buChar char="Ø"/>
            </a:pPr>
            <a:r>
              <a:rPr lang="pl-PL" sz="1800" smtClean="0">
                <a:solidFill>
                  <a:srgbClr val="C00000"/>
                </a:solidFill>
              </a:rPr>
              <a:t>złożenie stosownego formularza</a:t>
            </a:r>
          </a:p>
          <a:p>
            <a:pPr eaLnBrk="1" hangingPunct="1">
              <a:buFont typeface="Arial" charset="0"/>
              <a:buNone/>
            </a:pPr>
            <a:endParaRPr lang="pl-PL" sz="1000" smtClean="0">
              <a:solidFill>
                <a:srgbClr val="C00000"/>
              </a:solidFill>
            </a:endParaRPr>
          </a:p>
          <a:p>
            <a:pPr eaLnBrk="1" hangingPunct="1">
              <a:buFont typeface="Arial" charset="0"/>
              <a:buNone/>
            </a:pPr>
            <a:endParaRPr lang="pl-PL" sz="1000" smtClean="0">
              <a:solidFill>
                <a:srgbClr val="C00000"/>
              </a:solidFill>
            </a:endParaRPr>
          </a:p>
          <a:p>
            <a:pPr eaLnBrk="1" hangingPunct="1">
              <a:buFont typeface="Wingdings" pitchFamily="2" charset="2"/>
              <a:buChar char="Ø"/>
            </a:pPr>
            <a:r>
              <a:rPr lang="pl-PL" sz="2000" b="1" smtClean="0">
                <a:solidFill>
                  <a:srgbClr val="C00000"/>
                </a:solidFill>
              </a:rPr>
              <a:t>dochowanie terminu 6-miesięcznego </a:t>
            </a:r>
            <a:r>
              <a:rPr lang="pl-PL" sz="2000" smtClean="0">
                <a:solidFill>
                  <a:srgbClr val="C00000"/>
                </a:solidFill>
              </a:rPr>
              <a:t>od dnia powstania obowiązku podatkowego</a:t>
            </a:r>
          </a:p>
          <a:p>
            <a:pPr eaLnBrk="1" hangingPunct="1">
              <a:buFont typeface="Wingdings" pitchFamily="2" charset="2"/>
              <a:buChar char="Ø"/>
            </a:pPr>
            <a:endParaRPr lang="pl-PL" sz="20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accent1">
              <a:lumMod val="20000"/>
              <a:lumOff val="80000"/>
            </a:schemeClr>
          </a:solidFill>
        </p:spPr>
        <p:txBody>
          <a:bodyPr/>
          <a:lstStyle/>
          <a:p>
            <a:pPr algn="l" eaLnBrk="1" hangingPunct="1">
              <a:defRPr/>
            </a:pPr>
            <a:r>
              <a:rPr lang="pl-PL" sz="2000" b="1" dirty="0" smtClean="0">
                <a:solidFill>
                  <a:schemeClr val="accent1"/>
                </a:solidFill>
              </a:rPr>
              <a:t>Opodatkowanie dziedziczenia – zgłoszenie nabycia a zeznanie podatkowe</a:t>
            </a:r>
            <a:endParaRPr lang="pl-PL" sz="2000" b="1" dirty="0">
              <a:solidFill>
                <a:schemeClr val="accent1"/>
              </a:solidFill>
            </a:endParaRPr>
          </a:p>
        </p:txBody>
      </p:sp>
      <p:sp>
        <p:nvSpPr>
          <p:cNvPr id="4" name="Symbol zastępczy zawartości 3"/>
          <p:cNvSpPr>
            <a:spLocks noGrp="1"/>
          </p:cNvSpPr>
          <p:nvPr>
            <p:ph sz="half" idx="1"/>
          </p:nvPr>
        </p:nvSpPr>
        <p:spPr>
          <a:xfrm>
            <a:off x="457200" y="1600200"/>
            <a:ext cx="4038600" cy="2981325"/>
          </a:xfrm>
        </p:spPr>
        <p:txBody>
          <a:bodyPr/>
          <a:lstStyle/>
          <a:p>
            <a:pPr algn="ctr" eaLnBrk="1" hangingPunct="1">
              <a:buFont typeface="Arial" charset="0"/>
              <a:buNone/>
            </a:pPr>
            <a:r>
              <a:rPr lang="pl-PL" sz="2000" b="1" smtClean="0">
                <a:solidFill>
                  <a:srgbClr val="C00000"/>
                </a:solidFill>
              </a:rPr>
              <a:t>ZGŁOSZENIE NABYCIA</a:t>
            </a:r>
          </a:p>
          <a:p>
            <a:pPr algn="ctr" eaLnBrk="1" hangingPunct="1">
              <a:buFont typeface="Arial" charset="0"/>
              <a:buNone/>
            </a:pPr>
            <a:endParaRPr lang="pl-PL" sz="1200" smtClean="0">
              <a:solidFill>
                <a:srgbClr val="C00000"/>
              </a:solidFill>
            </a:endParaRPr>
          </a:p>
          <a:p>
            <a:pPr eaLnBrk="1" hangingPunct="1">
              <a:buFont typeface="Wingdings" pitchFamily="2" charset="2"/>
              <a:buChar char="Ø"/>
            </a:pPr>
            <a:r>
              <a:rPr lang="pl-PL" sz="2000" smtClean="0">
                <a:solidFill>
                  <a:srgbClr val="C00000"/>
                </a:solidFill>
              </a:rPr>
              <a:t>uprawnione osoby z I grupy podatkowej</a:t>
            </a:r>
          </a:p>
          <a:p>
            <a:pPr eaLnBrk="1" hangingPunct="1">
              <a:buFont typeface="Arial" charset="0"/>
              <a:buNone/>
            </a:pPr>
            <a:endParaRPr lang="pl-PL" sz="1000" smtClean="0">
              <a:solidFill>
                <a:srgbClr val="C00000"/>
              </a:solidFill>
            </a:endParaRPr>
          </a:p>
          <a:p>
            <a:pPr eaLnBrk="1" hangingPunct="1">
              <a:buFont typeface="Arial" charset="0"/>
              <a:buNone/>
            </a:pPr>
            <a:endParaRPr lang="pl-PL" sz="1000" smtClean="0">
              <a:solidFill>
                <a:srgbClr val="C00000"/>
              </a:solidFill>
            </a:endParaRPr>
          </a:p>
          <a:p>
            <a:pPr eaLnBrk="1" hangingPunct="1">
              <a:buFont typeface="Wingdings" pitchFamily="2" charset="2"/>
              <a:buChar char="Ø"/>
            </a:pPr>
            <a:r>
              <a:rPr lang="pl-PL" sz="2000" smtClean="0">
                <a:solidFill>
                  <a:srgbClr val="C00000"/>
                </a:solidFill>
              </a:rPr>
              <a:t>w ciągu 6 miesięcy od powstania obowiązku podatkowego</a:t>
            </a:r>
          </a:p>
          <a:p>
            <a:pPr eaLnBrk="1" hangingPunct="1">
              <a:buFont typeface="Arial" charset="0"/>
              <a:buNone/>
            </a:pPr>
            <a:endParaRPr lang="pl-PL" sz="1200" smtClean="0">
              <a:solidFill>
                <a:srgbClr val="C00000"/>
              </a:solidFill>
            </a:endParaRPr>
          </a:p>
          <a:p>
            <a:pPr eaLnBrk="1" hangingPunct="1">
              <a:buFont typeface="Wingdings" pitchFamily="2" charset="2"/>
              <a:buChar char="Ø"/>
            </a:pPr>
            <a:r>
              <a:rPr lang="pl-PL" sz="2000" smtClean="0">
                <a:solidFill>
                  <a:srgbClr val="C00000"/>
                </a:solidFill>
              </a:rPr>
              <a:t>ZWOLNIENIE OD PODATKU</a:t>
            </a:r>
          </a:p>
        </p:txBody>
      </p:sp>
      <p:sp>
        <p:nvSpPr>
          <p:cNvPr id="5" name="Symbol zastępczy zawartości 4"/>
          <p:cNvSpPr>
            <a:spLocks noGrp="1"/>
          </p:cNvSpPr>
          <p:nvPr>
            <p:ph sz="half" idx="2"/>
          </p:nvPr>
        </p:nvSpPr>
        <p:spPr>
          <a:xfrm>
            <a:off x="4648200" y="1600200"/>
            <a:ext cx="4038600" cy="3052763"/>
          </a:xfrm>
        </p:spPr>
        <p:txBody>
          <a:bodyPr/>
          <a:lstStyle/>
          <a:p>
            <a:pPr algn="ctr" eaLnBrk="1" hangingPunct="1">
              <a:buFont typeface="Arial" charset="0"/>
              <a:buNone/>
            </a:pPr>
            <a:r>
              <a:rPr lang="pl-PL" sz="2000" b="1" smtClean="0">
                <a:solidFill>
                  <a:schemeClr val="tx2"/>
                </a:solidFill>
              </a:rPr>
              <a:t>ZEZNANIE PODATKOWE</a:t>
            </a:r>
          </a:p>
          <a:p>
            <a:pPr eaLnBrk="1" hangingPunct="1">
              <a:buFont typeface="Wingdings" pitchFamily="2" charset="2"/>
              <a:buChar char="Ø"/>
            </a:pPr>
            <a:endParaRPr lang="pl-PL" sz="1200" smtClean="0"/>
          </a:p>
          <a:p>
            <a:pPr algn="just" eaLnBrk="1" hangingPunct="1">
              <a:buFont typeface="Wingdings" pitchFamily="2" charset="2"/>
              <a:buChar char="Ø"/>
            </a:pPr>
            <a:r>
              <a:rPr lang="pl-PL" sz="2000" smtClean="0">
                <a:solidFill>
                  <a:schemeClr val="tx2"/>
                </a:solidFill>
              </a:rPr>
              <a:t>osoby z I-III grupy podatkowej nie uprawnione do skorzystania</a:t>
            </a:r>
            <a:br>
              <a:rPr lang="pl-PL" sz="2000" smtClean="0">
                <a:solidFill>
                  <a:schemeClr val="tx2"/>
                </a:solidFill>
              </a:rPr>
            </a:br>
            <a:r>
              <a:rPr lang="pl-PL" sz="2000" smtClean="0">
                <a:solidFill>
                  <a:schemeClr val="tx2"/>
                </a:solidFill>
              </a:rPr>
              <a:t>ze zwolnienia</a:t>
            </a:r>
          </a:p>
          <a:p>
            <a:pPr algn="just" eaLnBrk="1" hangingPunct="1">
              <a:buFont typeface="Wingdings" pitchFamily="2" charset="2"/>
              <a:buChar char="Ø"/>
            </a:pPr>
            <a:r>
              <a:rPr lang="pl-PL" sz="2000" smtClean="0">
                <a:solidFill>
                  <a:schemeClr val="tx2"/>
                </a:solidFill>
              </a:rPr>
              <a:t>w ciągu 1 miesiąca od powstania obowiązku podatkowego</a:t>
            </a:r>
          </a:p>
        </p:txBody>
      </p:sp>
      <p:sp>
        <p:nvSpPr>
          <p:cNvPr id="6" name="pole tekstowe 5"/>
          <p:cNvSpPr txBox="1"/>
          <p:nvPr/>
        </p:nvSpPr>
        <p:spPr>
          <a:xfrm>
            <a:off x="1619250" y="4797425"/>
            <a:ext cx="5761038" cy="584200"/>
          </a:xfrm>
          <a:prstGeom prst="rect">
            <a:avLst/>
          </a:prstGeom>
          <a:noFill/>
          <a:ln w="19050">
            <a:solidFill>
              <a:srgbClr val="C00000"/>
            </a:solidFill>
          </a:ln>
        </p:spPr>
        <p:txBody>
          <a:bodyPr>
            <a:spAutoFit/>
          </a:bodyPr>
          <a:lstStyle/>
          <a:p>
            <a:pPr algn="just">
              <a:defRPr/>
            </a:pPr>
            <a:r>
              <a:rPr lang="pl-PL" sz="1600" b="1" dirty="0">
                <a:solidFill>
                  <a:schemeClr val="tx2"/>
                </a:solidFill>
                <a:latin typeface="+mj-lt"/>
              </a:rPr>
              <a:t>Urząd skarbowy ostatniego miejsca zamieszkania spadkodawcy,</a:t>
            </a:r>
          </a:p>
          <a:p>
            <a:pPr algn="just">
              <a:defRPr/>
            </a:pPr>
            <a:r>
              <a:rPr lang="pl-PL" sz="1600" b="1" dirty="0">
                <a:solidFill>
                  <a:schemeClr val="tx2"/>
                </a:solidFill>
                <a:latin typeface="+mj-lt"/>
              </a:rPr>
              <a:t>ewentualnie miejsca położenia nieruchomości.</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ytuł 1"/>
          <p:cNvSpPr>
            <a:spLocks noGrp="1"/>
          </p:cNvSpPr>
          <p:nvPr>
            <p:ph type="title"/>
          </p:nvPr>
        </p:nvSpPr>
        <p:spPr>
          <a:xfrm>
            <a:off x="0" y="0"/>
            <a:ext cx="9144000" cy="1417638"/>
          </a:xfrm>
          <a:solidFill>
            <a:schemeClr val="accent1"/>
          </a:solidFill>
        </p:spPr>
        <p:txBody>
          <a:bodyPr>
            <a:normAutofit fontScale="90000"/>
          </a:bodyPr>
          <a:lstStyle/>
          <a:p>
            <a:pPr eaLnBrk="1" hangingPunct="1"/>
            <a:r>
              <a:rPr lang="pl-PL" smtClean="0"/>
              <a:t/>
            </a:r>
            <a:br>
              <a:rPr lang="pl-PL" smtClean="0"/>
            </a:br>
            <a:endParaRPr lang="pl-PL" smtClean="0"/>
          </a:p>
        </p:txBody>
      </p:sp>
      <p:sp>
        <p:nvSpPr>
          <p:cNvPr id="52227" name="Symbol zastępczy zawartości 2"/>
          <p:cNvSpPr>
            <a:spLocks noGrp="1"/>
          </p:cNvSpPr>
          <p:nvPr>
            <p:ph idx="1"/>
          </p:nvPr>
        </p:nvSpPr>
        <p:spPr>
          <a:xfrm>
            <a:off x="0" y="1412875"/>
            <a:ext cx="9144000" cy="5445125"/>
          </a:xfrm>
          <a:solidFill>
            <a:schemeClr val="accent1"/>
          </a:solidFill>
        </p:spPr>
        <p:txBody>
          <a:bodyPr/>
          <a:lstStyle/>
          <a:p>
            <a:pPr algn="ctr" eaLnBrk="1" hangingPunct="1">
              <a:buFont typeface="Arial" charset="0"/>
              <a:buNone/>
            </a:pPr>
            <a:endParaRPr lang="pl-PL" sz="2000" b="1" dirty="0" smtClean="0">
              <a:solidFill>
                <a:schemeClr val="bg1"/>
              </a:solidFill>
            </a:endParaRPr>
          </a:p>
          <a:p>
            <a:pPr algn="ctr" eaLnBrk="1" hangingPunct="1">
              <a:buFont typeface="Arial" charset="0"/>
              <a:buNone/>
            </a:pPr>
            <a:endParaRPr lang="pl-PL" sz="2000" b="1" dirty="0" smtClean="0">
              <a:solidFill>
                <a:schemeClr val="bg1"/>
              </a:solidFill>
            </a:endParaRPr>
          </a:p>
          <a:p>
            <a:pPr algn="ctr" eaLnBrk="1" hangingPunct="1">
              <a:buFont typeface="Arial" charset="0"/>
              <a:buNone/>
            </a:pPr>
            <a:endParaRPr lang="pl-PL" sz="2000" b="1" dirty="0" smtClean="0">
              <a:solidFill>
                <a:schemeClr val="bg1"/>
              </a:solidFill>
            </a:endParaRPr>
          </a:p>
          <a:p>
            <a:pPr algn="ctr" eaLnBrk="1" hangingPunct="1">
              <a:buFont typeface="Arial" charset="0"/>
              <a:buNone/>
            </a:pPr>
            <a:endParaRPr lang="pl-PL" sz="2000" b="1" dirty="0" smtClean="0">
              <a:solidFill>
                <a:srgbClr val="C00000"/>
              </a:solidFill>
            </a:endParaRPr>
          </a:p>
          <a:p>
            <a:pPr algn="ctr" eaLnBrk="1" hangingPunct="1">
              <a:buFont typeface="Arial" charset="0"/>
              <a:buNone/>
            </a:pPr>
            <a:r>
              <a:rPr lang="pl-PL" sz="2000" b="1" dirty="0" smtClean="0">
                <a:solidFill>
                  <a:schemeClr val="bg1"/>
                </a:solidFill>
              </a:rPr>
              <a:t/>
            </a:r>
            <a:br>
              <a:rPr lang="pl-PL" sz="2000" b="1" dirty="0" smtClean="0">
                <a:solidFill>
                  <a:schemeClr val="bg1"/>
                </a:solidFill>
              </a:rPr>
            </a:br>
            <a:r>
              <a:rPr lang="pl-PL" sz="3000" b="1" dirty="0" smtClean="0">
                <a:solidFill>
                  <a:schemeClr val="bg1"/>
                </a:solidFill>
              </a:rPr>
              <a:t>Dziękuję za uwagę!</a:t>
            </a:r>
          </a:p>
          <a:p>
            <a:pPr algn="ctr" eaLnBrk="1" hangingPunct="1">
              <a:buFont typeface="Arial" charset="0"/>
              <a:buNone/>
            </a:pPr>
            <a:endParaRPr lang="pl-PL" sz="2000" b="1" dirty="0" smtClean="0">
              <a:solidFill>
                <a:schemeClr val="bg1"/>
              </a:solidFill>
            </a:endParaRPr>
          </a:p>
          <a:p>
            <a:pPr algn="ctr" eaLnBrk="1" hangingPunct="1">
              <a:buFont typeface="Arial" charset="0"/>
              <a:buNone/>
            </a:pPr>
            <a:endParaRPr lang="pl-PL" sz="2000" b="1" dirty="0" smtClean="0">
              <a:solidFill>
                <a:schemeClr val="bg1"/>
              </a:solidFill>
            </a:endParaRPr>
          </a:p>
          <a:p>
            <a:pPr algn="ctr" eaLnBrk="1" hangingPunct="1">
              <a:buFont typeface="Arial" charset="0"/>
              <a:buNone/>
            </a:pPr>
            <a:endParaRPr lang="pl-PL" sz="2000" b="1" dirty="0" smtClean="0">
              <a:solidFill>
                <a:schemeClr val="bg1"/>
              </a:solidFill>
            </a:endParaRPr>
          </a:p>
          <a:p>
            <a:pPr algn="ctr" eaLnBrk="1" hangingPunct="1">
              <a:buFont typeface="Arial" charset="0"/>
              <a:buNone/>
            </a:pPr>
            <a:endParaRPr lang="pl-PL" sz="2000" b="1" dirty="0" smtClean="0">
              <a:solidFill>
                <a:schemeClr val="bg1"/>
              </a:solidFill>
            </a:endParaRPr>
          </a:p>
          <a:p>
            <a:pPr algn="ctr" eaLnBrk="1" hangingPunct="1">
              <a:buFont typeface="Arial" charset="0"/>
              <a:buNone/>
            </a:pPr>
            <a:endParaRPr lang="pl-PL" sz="2000" b="1" dirty="0" smtClean="0">
              <a:solidFill>
                <a:schemeClr val="bg1"/>
              </a:solidFill>
            </a:endParaRPr>
          </a:p>
          <a:p>
            <a:pPr algn="ctr" eaLnBrk="1" hangingPunct="1">
              <a:buFont typeface="Arial" charset="0"/>
              <a:buNone/>
            </a:pPr>
            <a:endParaRPr lang="pl-PL" sz="2000" b="1" dirty="0" smtClean="0">
              <a:solidFill>
                <a:schemeClr val="bg1"/>
              </a:solidFill>
            </a:endParaRPr>
          </a:p>
          <a:p>
            <a:pPr algn="ctr" eaLnBrk="1" hangingPunct="1">
              <a:buFont typeface="Arial" charset="0"/>
              <a:buNone/>
            </a:pPr>
            <a:r>
              <a:rPr lang="pl-PL" sz="1400" dirty="0" smtClean="0">
                <a:solidFill>
                  <a:schemeClr val="bg1"/>
                </a:solidFill>
              </a:rPr>
              <a:t>Ośrodek </a:t>
            </a:r>
            <a:r>
              <a:rPr lang="pl-PL" sz="1400" smtClean="0">
                <a:solidFill>
                  <a:schemeClr val="bg1"/>
                </a:solidFill>
              </a:rPr>
              <a:t>Rozwoju Edukacji, Sulejówek</a:t>
            </a:r>
            <a:r>
              <a:rPr lang="pl-PL" sz="1400" dirty="0" smtClean="0">
                <a:solidFill>
                  <a:schemeClr val="bg1"/>
                </a:solidFill>
              </a:rPr>
              <a:t>, 2012 r.</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8229600" cy="6249987"/>
          </a:xfrm>
          <a:solidFill>
            <a:srgbClr val="FFFF66"/>
          </a:solidFill>
        </p:spPr>
        <p:txBody>
          <a:bodyPr rtlCol="0">
            <a:normAutofit/>
          </a:bodyPr>
          <a:lstStyle/>
          <a:p>
            <a:pPr algn="l" eaLnBrk="1" fontAlgn="auto" hangingPunct="1">
              <a:spcAft>
                <a:spcPts val="0"/>
              </a:spcAft>
              <a:defRPr/>
            </a:pPr>
            <a:r>
              <a:rPr lang="pl-PL" sz="3300" b="1" dirty="0" smtClean="0">
                <a:solidFill>
                  <a:schemeClr val="tx2"/>
                </a:solidFill>
              </a:rPr>
              <a:t/>
            </a:r>
            <a:br>
              <a:rPr lang="pl-PL" sz="3300" b="1" dirty="0" smtClean="0">
                <a:solidFill>
                  <a:schemeClr val="tx2"/>
                </a:solidFill>
              </a:rPr>
            </a:br>
            <a:endParaRPr lang="pl-PL" dirty="0">
              <a:solidFill>
                <a:schemeClr val="accent2">
                  <a:lumMod val="75000"/>
                </a:schemeClr>
              </a:solidFill>
            </a:endParaRPr>
          </a:p>
        </p:txBody>
      </p:sp>
      <p:sp>
        <p:nvSpPr>
          <p:cNvPr id="3" name="Symbol zastępczy zawartości 2"/>
          <p:cNvSpPr>
            <a:spLocks noGrp="1"/>
          </p:cNvSpPr>
          <p:nvPr>
            <p:ph idx="1"/>
          </p:nvPr>
        </p:nvSpPr>
        <p:spPr>
          <a:xfrm>
            <a:off x="107950" y="115888"/>
            <a:ext cx="8928100" cy="6626225"/>
          </a:xfrm>
          <a:solidFill>
            <a:schemeClr val="tx2">
              <a:lumMod val="40000"/>
              <a:lumOff val="60000"/>
            </a:schemeClr>
          </a:solidFill>
        </p:spPr>
        <p:txBody>
          <a:bodyPr rtlCol="0">
            <a:normAutofit/>
          </a:bodyPr>
          <a:lstStyle/>
          <a:p>
            <a:pPr algn="ctr" eaLnBrk="1" fontAlgn="auto" hangingPunct="1">
              <a:spcAft>
                <a:spcPts val="0"/>
              </a:spcAft>
              <a:buFont typeface="Arial" pitchFamily="34" charset="0"/>
              <a:buNone/>
              <a:defRPr/>
            </a:pPr>
            <a:endParaRPr lang="pl-PL" sz="3000" b="1" dirty="0" smtClean="0">
              <a:solidFill>
                <a:schemeClr val="tx2"/>
              </a:solidFill>
            </a:endParaRPr>
          </a:p>
          <a:p>
            <a:pPr algn="ctr" eaLnBrk="1" fontAlgn="auto" hangingPunct="1">
              <a:spcAft>
                <a:spcPts val="0"/>
              </a:spcAft>
              <a:buFont typeface="Arial" pitchFamily="34" charset="0"/>
              <a:buNone/>
              <a:defRPr/>
            </a:pPr>
            <a:endParaRPr lang="pl-PL" sz="3000" b="1" dirty="0" smtClean="0">
              <a:solidFill>
                <a:schemeClr val="tx2"/>
              </a:solidFill>
            </a:endParaRPr>
          </a:p>
          <a:p>
            <a:pPr algn="ctr" eaLnBrk="1" fontAlgn="auto" hangingPunct="1">
              <a:spcAft>
                <a:spcPts val="0"/>
              </a:spcAft>
              <a:buFont typeface="Arial" pitchFamily="34" charset="0"/>
              <a:buNone/>
              <a:defRPr/>
            </a:pPr>
            <a:endParaRPr lang="pl-PL" sz="3000" b="1" dirty="0" smtClean="0">
              <a:solidFill>
                <a:schemeClr val="tx2"/>
              </a:solidFill>
            </a:endParaRPr>
          </a:p>
          <a:p>
            <a:pPr algn="ctr" eaLnBrk="1" fontAlgn="auto" hangingPunct="1">
              <a:spcAft>
                <a:spcPts val="0"/>
              </a:spcAft>
              <a:buFont typeface="Arial" pitchFamily="34" charset="0"/>
              <a:buNone/>
              <a:defRPr/>
            </a:pPr>
            <a:endParaRPr lang="pl-PL" sz="3000" b="1" dirty="0" smtClean="0">
              <a:solidFill>
                <a:schemeClr val="tx2"/>
              </a:solidFill>
            </a:endParaRPr>
          </a:p>
          <a:p>
            <a:pPr algn="ctr" eaLnBrk="1" fontAlgn="auto" hangingPunct="1">
              <a:spcAft>
                <a:spcPts val="0"/>
              </a:spcAft>
              <a:buFont typeface="Arial" pitchFamily="34" charset="0"/>
              <a:buNone/>
              <a:defRPr/>
            </a:pPr>
            <a:endParaRPr lang="pl-PL" sz="3000" b="1" dirty="0" smtClean="0">
              <a:solidFill>
                <a:schemeClr val="tx2"/>
              </a:solidFill>
            </a:endParaRPr>
          </a:p>
          <a:p>
            <a:pPr algn="ctr" eaLnBrk="1" fontAlgn="auto" hangingPunct="1">
              <a:spcAft>
                <a:spcPts val="0"/>
              </a:spcAft>
              <a:buFont typeface="Arial" pitchFamily="34" charset="0"/>
              <a:buNone/>
              <a:defRPr/>
            </a:pPr>
            <a:r>
              <a:rPr lang="pl-PL" sz="6000" b="1" dirty="0" smtClean="0">
                <a:solidFill>
                  <a:schemeClr val="tx2"/>
                </a:solidFill>
              </a:rPr>
              <a:t>REŻIMY DZIEDZICZENIA</a:t>
            </a:r>
            <a:endParaRPr lang="pl-PL" sz="6000" b="1" dirty="0">
              <a:solidFill>
                <a:schemeClr val="tx2"/>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tx2">
              <a:lumMod val="40000"/>
              <a:lumOff val="60000"/>
            </a:schemeClr>
          </a:solidFill>
        </p:spPr>
        <p:txBody>
          <a:bodyPr rtlCol="0">
            <a:normAutofit/>
          </a:bodyPr>
          <a:lstStyle/>
          <a:p>
            <a:pPr algn="l" eaLnBrk="1" fontAlgn="auto" hangingPunct="1">
              <a:spcAft>
                <a:spcPts val="0"/>
              </a:spcAft>
              <a:defRPr/>
            </a:pPr>
            <a:r>
              <a:rPr lang="pl-PL" sz="3000" b="1" dirty="0" smtClean="0">
                <a:solidFill>
                  <a:schemeClr val="tx2"/>
                </a:solidFill>
              </a:rPr>
              <a:t>Reżimy dziedziczenia</a:t>
            </a:r>
            <a:endParaRPr lang="pl-PL" sz="3000" b="1" dirty="0">
              <a:solidFill>
                <a:schemeClr val="tx2"/>
              </a:solidFill>
            </a:endParaRPr>
          </a:p>
        </p:txBody>
      </p:sp>
      <p:sp>
        <p:nvSpPr>
          <p:cNvPr id="3" name="Symbol zastępczy zawartości 2"/>
          <p:cNvSpPr>
            <a:spLocks noGrp="1"/>
          </p:cNvSpPr>
          <p:nvPr>
            <p:ph idx="1"/>
          </p:nvPr>
        </p:nvSpPr>
        <p:spPr>
          <a:xfrm>
            <a:off x="457200" y="1412875"/>
            <a:ext cx="8229600" cy="5329238"/>
          </a:xfrm>
        </p:spPr>
        <p:txBody>
          <a:bodyPr/>
          <a:lstStyle/>
          <a:p>
            <a:pPr algn="ctr" eaLnBrk="1" hangingPunct="1">
              <a:buFont typeface="Arial" charset="0"/>
              <a:buNone/>
            </a:pPr>
            <a:r>
              <a:rPr lang="pl-PL" smtClean="0"/>
              <a:t>	</a:t>
            </a:r>
            <a:r>
              <a:rPr lang="pl-PL" sz="2400" b="1" smtClean="0">
                <a:solidFill>
                  <a:schemeClr val="tx2"/>
                </a:solidFill>
              </a:rPr>
              <a:t>art. 926 § 1 Kodeksu cywilnego</a:t>
            </a:r>
          </a:p>
          <a:p>
            <a:pPr algn="ctr" eaLnBrk="1" hangingPunct="1">
              <a:buFont typeface="Arial" charset="0"/>
              <a:buNone/>
            </a:pPr>
            <a:r>
              <a:rPr lang="pl-PL" sz="2400" smtClean="0">
                <a:solidFill>
                  <a:schemeClr val="tx2"/>
                </a:solidFill>
              </a:rPr>
              <a:t>„Powołanie do spadku wynika z ustawy albo z testamentu.”</a:t>
            </a:r>
          </a:p>
          <a:p>
            <a:pPr algn="just" eaLnBrk="1" hangingPunct="1">
              <a:buFont typeface="Arial" charset="0"/>
              <a:buNone/>
            </a:pPr>
            <a:endParaRPr lang="pl-PL" sz="2000" smtClean="0">
              <a:solidFill>
                <a:schemeClr val="tx2"/>
              </a:solidFill>
            </a:endParaRPr>
          </a:p>
          <a:p>
            <a:pPr algn="just" eaLnBrk="1" hangingPunct="1">
              <a:buFont typeface="Arial" charset="0"/>
              <a:buNone/>
            </a:pPr>
            <a:r>
              <a:rPr lang="pl-PL" sz="2400" smtClean="0">
                <a:solidFill>
                  <a:schemeClr val="tx2"/>
                </a:solidFill>
              </a:rPr>
              <a:t>	</a:t>
            </a:r>
            <a:r>
              <a:rPr lang="pl-PL" sz="2400" b="1" smtClean="0">
                <a:solidFill>
                  <a:srgbClr val="00B050"/>
                </a:solidFill>
              </a:rPr>
              <a:t>DZIEDZICZENIE USTAWOWE – Kodeks cywilny</a:t>
            </a:r>
          </a:p>
          <a:p>
            <a:pPr algn="just" eaLnBrk="1" hangingPunct="1">
              <a:buFont typeface="Arial" charset="0"/>
              <a:buNone/>
            </a:pPr>
            <a:endParaRPr lang="pl-PL" sz="1200" smtClean="0">
              <a:solidFill>
                <a:schemeClr val="tx2"/>
              </a:solidFill>
            </a:endParaRPr>
          </a:p>
          <a:p>
            <a:pPr algn="just" eaLnBrk="1" hangingPunct="1">
              <a:buFont typeface="Arial" charset="0"/>
              <a:buNone/>
            </a:pPr>
            <a:r>
              <a:rPr lang="pl-PL" sz="2000" smtClean="0">
                <a:solidFill>
                  <a:schemeClr val="tx2"/>
                </a:solidFill>
              </a:rPr>
              <a:t>	</a:t>
            </a:r>
            <a:r>
              <a:rPr lang="pl-PL" sz="2000" b="1" smtClean="0">
                <a:solidFill>
                  <a:schemeClr val="tx2"/>
                </a:solidFill>
              </a:rPr>
              <a:t>art. 922 § 1 Kc</a:t>
            </a:r>
            <a:r>
              <a:rPr lang="pl-PL" sz="2000" smtClean="0">
                <a:solidFill>
                  <a:schemeClr val="tx2"/>
                </a:solidFill>
              </a:rPr>
              <a:t> Prawa i obowiązki majątkowe zmarłego przechodzą z chwilą jego śmierci na jedną lub kilka osób stosownie do przepisów księgi niniejszej.</a:t>
            </a:r>
          </a:p>
          <a:p>
            <a:pPr algn="just" eaLnBrk="1" hangingPunct="1">
              <a:buFont typeface="Arial" charset="0"/>
              <a:buNone/>
            </a:pPr>
            <a:endParaRPr lang="pl-PL" sz="2000" smtClean="0">
              <a:solidFill>
                <a:schemeClr val="tx2"/>
              </a:solidFill>
            </a:endParaRPr>
          </a:p>
          <a:p>
            <a:pPr algn="just" eaLnBrk="1" hangingPunct="1">
              <a:buFont typeface="Arial" charset="0"/>
              <a:buNone/>
            </a:pPr>
            <a:r>
              <a:rPr lang="pl-PL" sz="2400" smtClean="0">
                <a:solidFill>
                  <a:schemeClr val="tx2"/>
                </a:solidFill>
              </a:rPr>
              <a:t>	</a:t>
            </a:r>
            <a:r>
              <a:rPr lang="pl-PL" sz="2400" b="1" smtClean="0">
                <a:solidFill>
                  <a:srgbClr val="00B050"/>
                </a:solidFill>
              </a:rPr>
              <a:t>DZIEDZICZENIE TESTAMENTOWE</a:t>
            </a:r>
          </a:p>
          <a:p>
            <a:pPr algn="just" eaLnBrk="1" hangingPunct="1">
              <a:buFont typeface="Arial" charset="0"/>
              <a:buNone/>
            </a:pPr>
            <a:r>
              <a:rPr lang="pl-PL" sz="1200" smtClean="0">
                <a:solidFill>
                  <a:schemeClr val="tx2"/>
                </a:solidFill>
              </a:rPr>
              <a:t>	</a:t>
            </a:r>
          </a:p>
          <a:p>
            <a:pPr algn="just" eaLnBrk="1" hangingPunct="1">
              <a:buFont typeface="Arial" charset="0"/>
              <a:buNone/>
            </a:pPr>
            <a:r>
              <a:rPr lang="pl-PL" sz="2000" smtClean="0">
                <a:solidFill>
                  <a:schemeClr val="tx2"/>
                </a:solidFill>
              </a:rPr>
              <a:t>	</a:t>
            </a:r>
            <a:r>
              <a:rPr lang="pl-PL" sz="2000" b="1" smtClean="0">
                <a:solidFill>
                  <a:schemeClr val="tx2"/>
                </a:solidFill>
              </a:rPr>
              <a:t>art. 941 Kc</a:t>
            </a:r>
            <a:r>
              <a:rPr lang="pl-PL" sz="2000" smtClean="0">
                <a:solidFill>
                  <a:schemeClr val="tx2"/>
                </a:solidFill>
              </a:rPr>
              <a:t> Rozrządzić majątkiem na wypadek śmierci można jedynie przez testament.</a:t>
            </a:r>
          </a:p>
          <a:p>
            <a:pPr algn="just" eaLnBrk="1" hangingPunct="1">
              <a:buFont typeface="Arial" charset="0"/>
              <a:buNone/>
            </a:pPr>
            <a:r>
              <a:rPr lang="pl-PL" sz="2400" b="1" smtClean="0">
                <a:solidFill>
                  <a:schemeClr val="tx2"/>
                </a:solidFill>
              </a:rPr>
              <a:t>	</a:t>
            </a:r>
            <a:endParaRPr lang="pl-PL" sz="2000" smtClean="0">
              <a:solidFill>
                <a:schemeClr val="tx2"/>
              </a:solidFill>
            </a:endParaRPr>
          </a:p>
          <a:p>
            <a:pPr algn="just" eaLnBrk="1" hangingPunct="1">
              <a:buFont typeface="Arial" charset="0"/>
              <a:buNone/>
            </a:pPr>
            <a:endParaRPr lang="pl-PL" sz="2000" smtClean="0">
              <a:solidFill>
                <a:schemeClr val="tx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tx2">
              <a:lumMod val="40000"/>
              <a:lumOff val="60000"/>
            </a:schemeClr>
          </a:solidFill>
        </p:spPr>
        <p:txBody>
          <a:bodyPr rtlCol="0">
            <a:normAutofit/>
          </a:bodyPr>
          <a:lstStyle/>
          <a:p>
            <a:pPr algn="l" eaLnBrk="1" fontAlgn="auto" hangingPunct="1">
              <a:spcAft>
                <a:spcPts val="0"/>
              </a:spcAft>
              <a:defRPr/>
            </a:pPr>
            <a:r>
              <a:rPr lang="pl-PL" sz="3000" b="1" dirty="0" smtClean="0">
                <a:solidFill>
                  <a:schemeClr val="tx2"/>
                </a:solidFill>
              </a:rPr>
              <a:t>Reżimy dziedziczenia</a:t>
            </a:r>
            <a:endParaRPr lang="pl-PL" sz="3000" b="1" dirty="0">
              <a:solidFill>
                <a:schemeClr val="tx2"/>
              </a:solidFill>
            </a:endParaRPr>
          </a:p>
        </p:txBody>
      </p:sp>
      <p:sp>
        <p:nvSpPr>
          <p:cNvPr id="3" name="Symbol zastępczy zawartości 2"/>
          <p:cNvSpPr>
            <a:spLocks noGrp="1"/>
          </p:cNvSpPr>
          <p:nvPr>
            <p:ph idx="1"/>
          </p:nvPr>
        </p:nvSpPr>
        <p:spPr>
          <a:xfrm>
            <a:off x="0" y="1600200"/>
            <a:ext cx="9144000" cy="4525963"/>
          </a:xfrm>
        </p:spPr>
        <p:txBody>
          <a:bodyPr/>
          <a:lstStyle/>
          <a:p>
            <a:pPr eaLnBrk="1" hangingPunct="1">
              <a:buFont typeface="Arial" charset="0"/>
              <a:buNone/>
            </a:pPr>
            <a:endParaRPr lang="pl-PL" sz="2400" b="1" smtClean="0"/>
          </a:p>
          <a:p>
            <a:pPr algn="ctr" eaLnBrk="1" hangingPunct="1">
              <a:buFont typeface="Arial" charset="0"/>
              <a:buNone/>
            </a:pPr>
            <a:r>
              <a:rPr lang="pl-PL" sz="2400" b="1" smtClean="0"/>
              <a:t>	</a:t>
            </a:r>
            <a:r>
              <a:rPr lang="pl-PL" sz="2000" b="1" smtClean="0">
                <a:solidFill>
                  <a:srgbClr val="00B050"/>
                </a:solidFill>
              </a:rPr>
              <a:t>Dziedziczenie na podstawie testamentu wyłącza dziedziczenie ustawowe.</a:t>
            </a:r>
          </a:p>
          <a:p>
            <a:pPr eaLnBrk="1" hangingPunct="1">
              <a:buFont typeface="Arial" charset="0"/>
              <a:buNone/>
            </a:pPr>
            <a:endParaRPr lang="pl-PL" sz="2000" smtClean="0">
              <a:solidFill>
                <a:schemeClr val="tx2"/>
              </a:solidFill>
            </a:endParaRPr>
          </a:p>
          <a:p>
            <a:pPr algn="ctr" eaLnBrk="1" hangingPunct="1">
              <a:buFont typeface="Arial" charset="0"/>
              <a:buNone/>
            </a:pPr>
            <a:r>
              <a:rPr lang="pl-PL" sz="2000" smtClean="0">
                <a:solidFill>
                  <a:schemeClr val="tx2"/>
                </a:solidFill>
              </a:rPr>
              <a:t>	</a:t>
            </a:r>
            <a:r>
              <a:rPr lang="pl-PL" sz="2000" b="1" smtClean="0">
                <a:solidFill>
                  <a:schemeClr val="tx2"/>
                </a:solidFill>
              </a:rPr>
              <a:t>Do dziedziczenia ustawowego (na podstawie Kodeksu cywilnego) dochodzi, gdy:</a:t>
            </a:r>
          </a:p>
          <a:p>
            <a:pPr eaLnBrk="1" hangingPunct="1">
              <a:buFont typeface="Arial" charset="0"/>
              <a:buNone/>
            </a:pPr>
            <a:endParaRPr lang="pl-PL" sz="1200" b="1" smtClean="0">
              <a:solidFill>
                <a:schemeClr val="tx2"/>
              </a:solidFill>
            </a:endParaRPr>
          </a:p>
          <a:p>
            <a:pPr lvl="1" eaLnBrk="1" hangingPunct="1">
              <a:buFont typeface="Wingdings" pitchFamily="2" charset="2"/>
              <a:buChar char="Ø"/>
            </a:pPr>
            <a:r>
              <a:rPr lang="pl-PL" sz="1800" smtClean="0">
                <a:solidFill>
                  <a:schemeClr val="tx2"/>
                </a:solidFill>
              </a:rPr>
              <a:t>testament nie został sporządzony,</a:t>
            </a:r>
          </a:p>
          <a:p>
            <a:pPr lvl="1" eaLnBrk="1" hangingPunct="1">
              <a:buFont typeface="Arial" charset="0"/>
              <a:buNone/>
            </a:pPr>
            <a:endParaRPr lang="pl-PL" sz="1200" smtClean="0">
              <a:solidFill>
                <a:schemeClr val="tx2"/>
              </a:solidFill>
            </a:endParaRPr>
          </a:p>
          <a:p>
            <a:pPr lvl="1" eaLnBrk="1" hangingPunct="1">
              <a:buFont typeface="Wingdings" pitchFamily="2" charset="2"/>
              <a:buChar char="Ø"/>
            </a:pPr>
            <a:r>
              <a:rPr lang="pl-PL" sz="1800" smtClean="0">
                <a:solidFill>
                  <a:schemeClr val="tx2"/>
                </a:solidFill>
              </a:rPr>
              <a:t>sporządzony testament jest nieważny,</a:t>
            </a:r>
          </a:p>
          <a:p>
            <a:pPr lvl="1" eaLnBrk="1" hangingPunct="1">
              <a:buFont typeface="Arial" charset="0"/>
              <a:buNone/>
            </a:pPr>
            <a:endParaRPr lang="pl-PL" sz="1200" smtClean="0">
              <a:solidFill>
                <a:schemeClr val="tx2"/>
              </a:solidFill>
            </a:endParaRPr>
          </a:p>
          <a:p>
            <a:pPr lvl="1" eaLnBrk="1" hangingPunct="1">
              <a:buFont typeface="Wingdings" pitchFamily="2" charset="2"/>
              <a:buChar char="Ø"/>
            </a:pPr>
            <a:r>
              <a:rPr lang="pl-PL" sz="1800" smtClean="0">
                <a:solidFill>
                  <a:schemeClr val="tx2"/>
                </a:solidFill>
              </a:rPr>
              <a:t>sporządzony testament dotyczy tylko części spadku;</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8229600" cy="6249987"/>
          </a:xfrm>
          <a:solidFill>
            <a:srgbClr val="FFFF66"/>
          </a:solidFill>
        </p:spPr>
        <p:txBody>
          <a:bodyPr rtlCol="0">
            <a:normAutofit/>
          </a:bodyPr>
          <a:lstStyle/>
          <a:p>
            <a:pPr algn="l" eaLnBrk="1" fontAlgn="auto" hangingPunct="1">
              <a:spcAft>
                <a:spcPts val="0"/>
              </a:spcAft>
              <a:defRPr/>
            </a:pPr>
            <a:r>
              <a:rPr lang="pl-PL" sz="3300" b="1" dirty="0" smtClean="0">
                <a:solidFill>
                  <a:schemeClr val="tx2"/>
                </a:solidFill>
              </a:rPr>
              <a:t/>
            </a:r>
            <a:br>
              <a:rPr lang="pl-PL" sz="3300" b="1" dirty="0" smtClean="0">
                <a:solidFill>
                  <a:schemeClr val="tx2"/>
                </a:solidFill>
              </a:rPr>
            </a:br>
            <a:endParaRPr lang="pl-PL" dirty="0">
              <a:solidFill>
                <a:schemeClr val="accent2">
                  <a:lumMod val="75000"/>
                </a:schemeClr>
              </a:solidFill>
            </a:endParaRPr>
          </a:p>
        </p:txBody>
      </p:sp>
      <p:sp>
        <p:nvSpPr>
          <p:cNvPr id="3" name="Symbol zastępczy zawartości 2"/>
          <p:cNvSpPr>
            <a:spLocks noGrp="1"/>
          </p:cNvSpPr>
          <p:nvPr>
            <p:ph idx="1"/>
          </p:nvPr>
        </p:nvSpPr>
        <p:spPr>
          <a:xfrm>
            <a:off x="107950" y="115888"/>
            <a:ext cx="8928100" cy="6626225"/>
          </a:xfrm>
          <a:solidFill>
            <a:schemeClr val="tx2">
              <a:lumMod val="40000"/>
              <a:lumOff val="60000"/>
            </a:schemeClr>
          </a:solidFill>
        </p:spPr>
        <p:txBody>
          <a:bodyPr rtlCol="0">
            <a:normAutofit/>
          </a:bodyPr>
          <a:lstStyle/>
          <a:p>
            <a:pPr algn="ctr" eaLnBrk="1" fontAlgn="auto" hangingPunct="1">
              <a:spcAft>
                <a:spcPts val="0"/>
              </a:spcAft>
              <a:buFont typeface="Arial" pitchFamily="34" charset="0"/>
              <a:buNone/>
              <a:defRPr/>
            </a:pPr>
            <a:endParaRPr lang="pl-PL" sz="3000" b="1" dirty="0" smtClean="0">
              <a:solidFill>
                <a:schemeClr val="tx2"/>
              </a:solidFill>
            </a:endParaRPr>
          </a:p>
          <a:p>
            <a:pPr algn="ctr" eaLnBrk="1" fontAlgn="auto" hangingPunct="1">
              <a:spcAft>
                <a:spcPts val="0"/>
              </a:spcAft>
              <a:buFont typeface="Arial" pitchFamily="34" charset="0"/>
              <a:buNone/>
              <a:defRPr/>
            </a:pPr>
            <a:endParaRPr lang="pl-PL" sz="3000" b="1" dirty="0" smtClean="0">
              <a:solidFill>
                <a:schemeClr val="tx2"/>
              </a:solidFill>
            </a:endParaRPr>
          </a:p>
          <a:p>
            <a:pPr algn="ctr" eaLnBrk="1" fontAlgn="auto" hangingPunct="1">
              <a:spcAft>
                <a:spcPts val="0"/>
              </a:spcAft>
              <a:buFont typeface="Arial" pitchFamily="34" charset="0"/>
              <a:buNone/>
              <a:defRPr/>
            </a:pPr>
            <a:endParaRPr lang="pl-PL" sz="3000" b="1" dirty="0" smtClean="0">
              <a:solidFill>
                <a:schemeClr val="tx2"/>
              </a:solidFill>
            </a:endParaRPr>
          </a:p>
          <a:p>
            <a:pPr algn="ctr" eaLnBrk="1" fontAlgn="auto" hangingPunct="1">
              <a:spcAft>
                <a:spcPts val="0"/>
              </a:spcAft>
              <a:buFont typeface="Arial" pitchFamily="34" charset="0"/>
              <a:buNone/>
              <a:defRPr/>
            </a:pPr>
            <a:endParaRPr lang="pl-PL" sz="3000" b="1" dirty="0" smtClean="0">
              <a:solidFill>
                <a:schemeClr val="tx2"/>
              </a:solidFill>
            </a:endParaRPr>
          </a:p>
          <a:p>
            <a:pPr algn="ctr" eaLnBrk="1" fontAlgn="auto" hangingPunct="1">
              <a:spcAft>
                <a:spcPts val="0"/>
              </a:spcAft>
              <a:buFont typeface="Arial" pitchFamily="34" charset="0"/>
              <a:buNone/>
              <a:defRPr/>
            </a:pPr>
            <a:endParaRPr lang="pl-PL" sz="3000" b="1" dirty="0" smtClean="0">
              <a:solidFill>
                <a:schemeClr val="tx2"/>
              </a:solidFill>
            </a:endParaRPr>
          </a:p>
          <a:p>
            <a:pPr algn="ctr" eaLnBrk="1" fontAlgn="auto" hangingPunct="1">
              <a:spcAft>
                <a:spcPts val="0"/>
              </a:spcAft>
              <a:buFont typeface="Arial" pitchFamily="34" charset="0"/>
              <a:buNone/>
              <a:defRPr/>
            </a:pPr>
            <a:r>
              <a:rPr lang="pl-PL" sz="5000" b="1" dirty="0" smtClean="0">
                <a:solidFill>
                  <a:schemeClr val="tx2"/>
                </a:solidFill>
              </a:rPr>
              <a:t>DZIEDZICZENIE USTAWOWE</a:t>
            </a:r>
            <a:endParaRPr lang="pl-PL" sz="5000" b="1" dirty="0">
              <a:solidFill>
                <a:schemeClr val="tx2"/>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68313" y="260350"/>
            <a:ext cx="8229600" cy="1143000"/>
          </a:xfrm>
          <a:solidFill>
            <a:schemeClr val="tx2">
              <a:lumMod val="40000"/>
              <a:lumOff val="60000"/>
            </a:schemeClr>
          </a:solidFill>
        </p:spPr>
        <p:txBody>
          <a:bodyPr rtlCol="0">
            <a:normAutofit/>
          </a:bodyPr>
          <a:lstStyle/>
          <a:p>
            <a:pPr algn="l" eaLnBrk="1" fontAlgn="auto" hangingPunct="1">
              <a:spcAft>
                <a:spcPts val="0"/>
              </a:spcAft>
              <a:defRPr/>
            </a:pPr>
            <a:r>
              <a:rPr lang="pl-PL" sz="3000" b="1" dirty="0" smtClean="0">
                <a:solidFill>
                  <a:schemeClr val="tx2"/>
                </a:solidFill>
              </a:rPr>
              <a:t>Dziedziczenie ustawowe</a:t>
            </a:r>
            <a:endParaRPr lang="pl-PL" sz="3000" b="1" dirty="0">
              <a:solidFill>
                <a:schemeClr val="tx2"/>
              </a:solidFill>
            </a:endParaRPr>
          </a:p>
        </p:txBody>
      </p:sp>
      <p:sp>
        <p:nvSpPr>
          <p:cNvPr id="3" name="Symbol zastępczy zawartości 2"/>
          <p:cNvSpPr>
            <a:spLocks noGrp="1"/>
          </p:cNvSpPr>
          <p:nvPr>
            <p:ph idx="1"/>
          </p:nvPr>
        </p:nvSpPr>
        <p:spPr>
          <a:xfrm>
            <a:off x="457200" y="1600200"/>
            <a:ext cx="8229600" cy="4997450"/>
          </a:xfrm>
        </p:spPr>
        <p:txBody>
          <a:bodyPr/>
          <a:lstStyle/>
          <a:p>
            <a:pPr algn="ctr" eaLnBrk="1" hangingPunct="1">
              <a:buFont typeface="Arial" charset="0"/>
              <a:buNone/>
            </a:pPr>
            <a:r>
              <a:rPr lang="pl-PL" sz="2400" b="1" smtClean="0">
                <a:solidFill>
                  <a:schemeClr val="tx2"/>
                </a:solidFill>
              </a:rPr>
              <a:t>Kodeks cywilny określa:</a:t>
            </a:r>
          </a:p>
          <a:p>
            <a:pPr algn="ctr" eaLnBrk="1" hangingPunct="1">
              <a:buFont typeface="Arial" charset="0"/>
              <a:buNone/>
            </a:pPr>
            <a:endParaRPr lang="pl-PL" sz="2000" b="1" smtClean="0">
              <a:solidFill>
                <a:schemeClr val="tx2"/>
              </a:solidFill>
            </a:endParaRPr>
          </a:p>
          <a:p>
            <a:pPr lvl="1" eaLnBrk="1" hangingPunct="1">
              <a:buFont typeface="Wingdings" pitchFamily="2" charset="2"/>
              <a:buChar char="Ø"/>
            </a:pPr>
            <a:r>
              <a:rPr lang="pl-PL" sz="2000" smtClean="0">
                <a:solidFill>
                  <a:schemeClr val="tx2"/>
                </a:solidFill>
              </a:rPr>
              <a:t>krąg osób uprawnionych do dziedziczenia po spadkodawcy</a:t>
            </a:r>
            <a:br>
              <a:rPr lang="pl-PL" sz="2000" smtClean="0">
                <a:solidFill>
                  <a:schemeClr val="tx2"/>
                </a:solidFill>
              </a:rPr>
            </a:br>
            <a:r>
              <a:rPr lang="pl-PL" sz="2000" smtClean="0">
                <a:solidFill>
                  <a:schemeClr val="tx2"/>
                </a:solidFill>
              </a:rPr>
              <a:t>(</a:t>
            </a:r>
            <a:r>
              <a:rPr lang="pl-PL" sz="2000" b="1" smtClean="0">
                <a:solidFill>
                  <a:srgbClr val="00B050"/>
                </a:solidFill>
              </a:rPr>
              <a:t>krąg spadkobierców</a:t>
            </a:r>
            <a:r>
              <a:rPr lang="pl-PL" sz="2000" smtClean="0">
                <a:solidFill>
                  <a:schemeClr val="tx2"/>
                </a:solidFill>
              </a:rPr>
              <a:t>),</a:t>
            </a:r>
          </a:p>
          <a:p>
            <a:pPr lvl="1" eaLnBrk="1" hangingPunct="1">
              <a:buFont typeface="Arial" charset="0"/>
              <a:buNone/>
            </a:pPr>
            <a:endParaRPr lang="pl-PL" sz="1200" smtClean="0">
              <a:solidFill>
                <a:schemeClr val="tx2"/>
              </a:solidFill>
            </a:endParaRPr>
          </a:p>
          <a:p>
            <a:pPr lvl="1" eaLnBrk="1" hangingPunct="1">
              <a:buFont typeface="Wingdings" pitchFamily="2" charset="2"/>
              <a:buChar char="Ø"/>
            </a:pPr>
            <a:r>
              <a:rPr lang="pl-PL" sz="2000" smtClean="0">
                <a:solidFill>
                  <a:schemeClr val="tx2"/>
                </a:solidFill>
              </a:rPr>
              <a:t>kolejność, według której uprawnione osoby są powoływane</a:t>
            </a:r>
            <a:br>
              <a:rPr lang="pl-PL" sz="2000" smtClean="0">
                <a:solidFill>
                  <a:schemeClr val="tx2"/>
                </a:solidFill>
              </a:rPr>
            </a:br>
            <a:r>
              <a:rPr lang="pl-PL" sz="2000" smtClean="0">
                <a:solidFill>
                  <a:schemeClr val="tx2"/>
                </a:solidFill>
              </a:rPr>
              <a:t>do dziedziczenia (</a:t>
            </a:r>
            <a:r>
              <a:rPr lang="pl-PL" sz="2000" b="1" smtClean="0">
                <a:solidFill>
                  <a:srgbClr val="00B050"/>
                </a:solidFill>
              </a:rPr>
              <a:t>kolejność dziedziczenia</a:t>
            </a:r>
            <a:r>
              <a:rPr lang="pl-PL" sz="2000" smtClean="0">
                <a:solidFill>
                  <a:schemeClr val="tx2"/>
                </a:solidFill>
              </a:rPr>
              <a:t>),</a:t>
            </a:r>
          </a:p>
          <a:p>
            <a:pPr lvl="1" eaLnBrk="1" hangingPunct="1">
              <a:buFont typeface="Arial" charset="0"/>
              <a:buNone/>
            </a:pPr>
            <a:endParaRPr lang="pl-PL" sz="1200" smtClean="0">
              <a:solidFill>
                <a:schemeClr val="tx2"/>
              </a:solidFill>
            </a:endParaRPr>
          </a:p>
          <a:p>
            <a:pPr lvl="1" eaLnBrk="1" hangingPunct="1">
              <a:buFont typeface="Wingdings" pitchFamily="2" charset="2"/>
              <a:buChar char="Ø"/>
            </a:pPr>
            <a:r>
              <a:rPr lang="pl-PL" sz="2000" smtClean="0">
                <a:solidFill>
                  <a:schemeClr val="tx2"/>
                </a:solidFill>
              </a:rPr>
              <a:t>jaka część spadku przypada poszczególnym spadkobiercom</a:t>
            </a:r>
            <a:br>
              <a:rPr lang="pl-PL" sz="2000" smtClean="0">
                <a:solidFill>
                  <a:schemeClr val="tx2"/>
                </a:solidFill>
              </a:rPr>
            </a:br>
            <a:r>
              <a:rPr lang="pl-PL" sz="2000" smtClean="0">
                <a:solidFill>
                  <a:schemeClr val="tx2"/>
                </a:solidFill>
              </a:rPr>
              <a:t>(</a:t>
            </a:r>
            <a:r>
              <a:rPr lang="pl-PL" sz="2000" b="1" smtClean="0">
                <a:solidFill>
                  <a:srgbClr val="00B050"/>
                </a:solidFill>
              </a:rPr>
              <a:t>wielkość  udziałów spadkowych</a:t>
            </a:r>
            <a:r>
              <a:rPr lang="pl-PL" sz="2000" smtClean="0">
                <a:solidFill>
                  <a:schemeClr val="tx2"/>
                </a:solidFill>
              </a:rPr>
              <a:t>);</a:t>
            </a:r>
          </a:p>
          <a:p>
            <a:pPr eaLnBrk="1" hangingPunct="1">
              <a:buFont typeface="Arial" charset="0"/>
              <a:buNone/>
            </a:pPr>
            <a:endParaRPr lang="pl-PL" sz="2000" smtClean="0"/>
          </a:p>
          <a:p>
            <a:pPr algn="ctr" eaLnBrk="1" hangingPunct="1">
              <a:buFont typeface="Arial" charset="0"/>
              <a:buNone/>
            </a:pPr>
            <a:r>
              <a:rPr lang="pl-PL" sz="2000" b="1" smtClean="0">
                <a:solidFill>
                  <a:srgbClr val="C00000"/>
                </a:solidFill>
              </a:rPr>
              <a:t>Krąg spadkobierców i kolejność dziedziczenia</a:t>
            </a:r>
            <a:br>
              <a:rPr lang="pl-PL" sz="2000" b="1" smtClean="0">
                <a:solidFill>
                  <a:srgbClr val="C00000"/>
                </a:solidFill>
              </a:rPr>
            </a:br>
            <a:r>
              <a:rPr lang="pl-PL" sz="2000" b="1" smtClean="0">
                <a:solidFill>
                  <a:srgbClr val="C00000"/>
                </a:solidFill>
              </a:rPr>
              <a:t>(praca z Kodeksem cywilnym)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951</TotalTime>
  <Words>2629</Words>
  <Application>Microsoft Office PowerPoint</Application>
  <PresentationFormat>Pokaz na ekranie (4:3)</PresentationFormat>
  <Paragraphs>1274</Paragraphs>
  <Slides>49</Slides>
  <Notes>34</Notes>
  <HiddenSlides>0</HiddenSlides>
  <MMClips>0</MMClips>
  <ScaleCrop>false</ScaleCrop>
  <HeadingPairs>
    <vt:vector size="4" baseType="variant">
      <vt:variant>
        <vt:lpstr>Motyw</vt:lpstr>
      </vt:variant>
      <vt:variant>
        <vt:i4>1</vt:i4>
      </vt:variant>
      <vt:variant>
        <vt:lpstr>Tytuły slajdów</vt:lpstr>
      </vt:variant>
      <vt:variant>
        <vt:i4>49</vt:i4>
      </vt:variant>
    </vt:vector>
  </HeadingPairs>
  <TitlesOfParts>
    <vt:vector size="50" baseType="lpstr">
      <vt:lpstr>Motyw pakietu Office</vt:lpstr>
      <vt:lpstr>Slajd 1</vt:lpstr>
      <vt:lpstr>Plan zajęć</vt:lpstr>
      <vt:lpstr>Podstawowe pojęcia prawa spadkowego</vt:lpstr>
      <vt:lpstr>Podstawy prawne dziedziczenia</vt:lpstr>
      <vt:lpstr> </vt:lpstr>
      <vt:lpstr>Reżimy dziedziczenia</vt:lpstr>
      <vt:lpstr>Reżimy dziedziczenia</vt:lpstr>
      <vt:lpstr> </vt:lpstr>
      <vt:lpstr>Dziedziczenie ustawowe</vt:lpstr>
      <vt:lpstr>Dziedziczenie ustawowe  I</vt:lpstr>
      <vt:lpstr>Dziedziczenie ustawowe  II</vt:lpstr>
      <vt:lpstr>Dziedziczenie ustawowe  (I grupa spadkobierców)</vt:lpstr>
      <vt:lpstr>Dziedziczenie ustawowe III</vt:lpstr>
      <vt:lpstr>Dziedziczenie ustawowe IV</vt:lpstr>
      <vt:lpstr>Dziedziczenie ustawowe V</vt:lpstr>
      <vt:lpstr>Dziedziczenie ustawowe VI</vt:lpstr>
      <vt:lpstr>Dziedziczenie ustawowe  (II grupa spadkobierców)</vt:lpstr>
      <vt:lpstr>Dziedziczenie ustawowe VII</vt:lpstr>
      <vt:lpstr> </vt:lpstr>
      <vt:lpstr>Dziedziczenie testamentowe</vt:lpstr>
      <vt:lpstr>Kto może sporządzić testament?</vt:lpstr>
      <vt:lpstr>Rodzaje testamentów</vt:lpstr>
      <vt:lpstr>Testament własnoręczny</vt:lpstr>
      <vt:lpstr>Testament własnoręczny – kazusy</vt:lpstr>
      <vt:lpstr>Czy ten testament jest ważny?</vt:lpstr>
      <vt:lpstr>Czy ten testament jest ważny?</vt:lpstr>
      <vt:lpstr>Czy ten testament jest ważny?</vt:lpstr>
      <vt:lpstr>Czy ten testament jest ważny?</vt:lpstr>
      <vt:lpstr>Czy ten testament jest ważny?</vt:lpstr>
      <vt:lpstr>Czy ten testament jest ważny?</vt:lpstr>
      <vt:lpstr>Czy ten testament jest ważny?</vt:lpstr>
      <vt:lpstr>Czy ten testament jest ważny?</vt:lpstr>
      <vt:lpstr>PRAWO DO ZACHOWKU</vt:lpstr>
      <vt:lpstr>POZBAWIENIE PRAWA DO ZACHOWKU</vt:lpstr>
      <vt:lpstr>SKUTKI PRAWNE WYDZIEDZICZENIA</vt:lpstr>
      <vt:lpstr>Testament notarialny – testament ustny-urzędowy</vt:lpstr>
      <vt:lpstr> </vt:lpstr>
      <vt:lpstr> ODRZUCENIE lub PRZYJĘCIE SPADKU </vt:lpstr>
      <vt:lpstr>ODRZUCENIE lub PRZYJĘCIE SPADKU</vt:lpstr>
      <vt:lpstr>ODRZUCENIE SPADKU</vt:lpstr>
      <vt:lpstr>POSTĘPOWANIE SPADKOWE</vt:lpstr>
      <vt:lpstr>POSTĘPOWANIE SPADKOWE</vt:lpstr>
      <vt:lpstr>POSTĘPOWANIE SPADKOWE - pytania</vt:lpstr>
      <vt:lpstr> </vt:lpstr>
      <vt:lpstr>Opodatkowanie dziedziczenia</vt:lpstr>
      <vt:lpstr>Opodatkowanie dziedziczenia</vt:lpstr>
      <vt:lpstr>Opodatkowanie dziedziczenia – zwolnienie od podatku</vt:lpstr>
      <vt:lpstr>Opodatkowanie dziedziczenia – zgłoszenie nabycia a zeznanie podatkowe</vt:lpstr>
      <vt:lpstr>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 </dc:creator>
  <cp:lastModifiedBy> </cp:lastModifiedBy>
  <cp:revision>104</cp:revision>
  <dcterms:created xsi:type="dcterms:W3CDTF">2012-10-19T11:30:38Z</dcterms:created>
  <dcterms:modified xsi:type="dcterms:W3CDTF">2012-11-30T13:30:17Z</dcterms:modified>
</cp:coreProperties>
</file>